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56" r:id="rId2"/>
    <p:sldId id="318" r:id="rId3"/>
    <p:sldId id="349" r:id="rId4"/>
    <p:sldId id="259" r:id="rId5"/>
    <p:sldId id="325" r:id="rId6"/>
    <p:sldId id="326" r:id="rId7"/>
    <p:sldId id="327" r:id="rId8"/>
    <p:sldId id="360" r:id="rId9"/>
    <p:sldId id="330" r:id="rId10"/>
    <p:sldId id="348" r:id="rId11"/>
    <p:sldId id="263" r:id="rId12"/>
    <p:sldId id="265" r:id="rId13"/>
    <p:sldId id="332" r:id="rId14"/>
    <p:sldId id="333" r:id="rId15"/>
    <p:sldId id="334" r:id="rId16"/>
    <p:sldId id="335" r:id="rId17"/>
    <p:sldId id="268" r:id="rId18"/>
    <p:sldId id="337" r:id="rId19"/>
    <p:sldId id="338" r:id="rId20"/>
    <p:sldId id="340" r:id="rId21"/>
    <p:sldId id="341" r:id="rId22"/>
    <p:sldId id="266" r:id="rId23"/>
    <p:sldId id="342" r:id="rId24"/>
    <p:sldId id="343" r:id="rId25"/>
    <p:sldId id="344" r:id="rId26"/>
    <p:sldId id="346" r:id="rId27"/>
    <p:sldId id="286" r:id="rId28"/>
    <p:sldId id="279" r:id="rId29"/>
    <p:sldId id="280" r:id="rId30"/>
    <p:sldId id="351" r:id="rId31"/>
    <p:sldId id="352" r:id="rId32"/>
    <p:sldId id="353" r:id="rId33"/>
    <p:sldId id="354" r:id="rId34"/>
    <p:sldId id="350" r:id="rId35"/>
    <p:sldId id="287" r:id="rId36"/>
    <p:sldId id="317" r:id="rId37"/>
    <p:sldId id="356" r:id="rId38"/>
    <p:sldId id="361" r:id="rId39"/>
    <p:sldId id="362" r:id="rId40"/>
    <p:sldId id="357" r:id="rId41"/>
    <p:sldId id="364" r:id="rId42"/>
    <p:sldId id="358" r:id="rId43"/>
    <p:sldId id="359" r:id="rId44"/>
    <p:sldId id="308" r:id="rId45"/>
    <p:sldId id="285" r:id="rId46"/>
    <p:sldId id="309" r:id="rId47"/>
    <p:sldId id="310" r:id="rId48"/>
    <p:sldId id="289" r:id="rId49"/>
    <p:sldId id="363" r:id="rId5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29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001"/>
    <a:srgbClr val="223A37"/>
    <a:srgbClr val="003366"/>
    <a:srgbClr val="000000"/>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280" autoAdjust="0"/>
  </p:normalViewPr>
  <p:slideViewPr>
    <p:cSldViewPr snapToGrid="0">
      <p:cViewPr varScale="1">
        <p:scale>
          <a:sx n="86" d="100"/>
          <a:sy n="86" d="100"/>
        </p:scale>
        <p:origin x="1382" y="48"/>
      </p:cViewPr>
      <p:guideLst>
        <p:guide orient="horz" pos="2228"/>
        <p:guide pos="2903"/>
      </p:guideLst>
    </p:cSldViewPr>
  </p:slideViewPr>
  <p:notesTextViewPr>
    <p:cViewPr>
      <p:scale>
        <a:sx n="1" d="1"/>
        <a:sy n="1" d="1"/>
      </p:scale>
      <p:origin x="0" y="0"/>
    </p:cViewPr>
  </p:notesTextViewPr>
  <p:notesViewPr>
    <p:cSldViewPr snapToGrid="0">
      <p:cViewPr varScale="1">
        <p:scale>
          <a:sx n="46" d="100"/>
          <a:sy n="46" d="100"/>
        </p:scale>
        <p:origin x="274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1"/>
            <a:ext cx="2918831" cy="495029"/>
          </a:xfrm>
          <a:prstGeom prst="rect">
            <a:avLst/>
          </a:prstGeom>
        </p:spPr>
        <p:txBody>
          <a:bodyPr vert="horz" lIns="91428" tIns="45714" rIns="91428" bIns="45714" rtlCol="0"/>
          <a:lstStyle>
            <a:lvl1pPr algn="r">
              <a:defRPr sz="1200"/>
            </a:lvl1pPr>
          </a:lstStyle>
          <a:p>
            <a:fld id="{BB863721-24C7-4CAB-9DBB-208627C73EB2}" type="datetimeFigureOut">
              <a:rPr kumimoji="1" lang="ja-JP" altLang="en-US" smtClean="0"/>
              <a:t>2023/3/6</a:t>
            </a:fld>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1428" tIns="45714" rIns="91428"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1428" tIns="45714" rIns="91428" bIns="45714" rtlCol="0" anchor="b"/>
          <a:lstStyle>
            <a:lvl1pPr algn="r">
              <a:defRPr sz="1200"/>
            </a:lvl1pPr>
          </a:lstStyle>
          <a:p>
            <a:fld id="{162323B5-1B0E-44EF-AA00-625109799875}" type="slidenum">
              <a:rPr kumimoji="1" lang="ja-JP" altLang="en-US" smtClean="0"/>
              <a:t>‹#›</a:t>
            </a:fld>
            <a:endParaRPr kumimoji="1" lang="ja-JP" altLang="en-US"/>
          </a:p>
        </p:txBody>
      </p:sp>
    </p:spTree>
    <p:extLst>
      <p:ext uri="{BB962C8B-B14F-4D97-AF65-F5344CB8AC3E}">
        <p14:creationId xmlns:p14="http://schemas.microsoft.com/office/powerpoint/2010/main" val="2975885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28" tIns="45714" rIns="91428" bIns="45714" rtlCol="0"/>
          <a:lstStyle>
            <a:lvl1pPr algn="r">
              <a:defRPr sz="1200"/>
            </a:lvl1pPr>
          </a:lstStyle>
          <a:p>
            <a:fld id="{9143C396-E8C7-45DE-8A3E-F4D4EFA32721}" type="datetimeFigureOut">
              <a:rPr kumimoji="1" lang="ja-JP" altLang="en-US" smtClean="0"/>
              <a:t>2023/3/6</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28" tIns="45714" rIns="91428" bIns="45714" rtlCol="0" anchor="b"/>
          <a:lstStyle>
            <a:lvl1pPr algn="r">
              <a:defRPr sz="1200"/>
            </a:lvl1pPr>
          </a:lstStyle>
          <a:p>
            <a:fld id="{C08F97AF-6548-4D63-A6F4-204E053860D6}" type="slidenum">
              <a:rPr kumimoji="1" lang="ja-JP" altLang="en-US" smtClean="0"/>
              <a:t>‹#›</a:t>
            </a:fld>
            <a:endParaRPr kumimoji="1" lang="ja-JP" altLang="en-US"/>
          </a:p>
        </p:txBody>
      </p:sp>
    </p:spTree>
    <p:extLst>
      <p:ext uri="{BB962C8B-B14F-4D97-AF65-F5344CB8AC3E}">
        <p14:creationId xmlns:p14="http://schemas.microsoft.com/office/powerpoint/2010/main" val="20030895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１．連合の政治活動～連合がめざす社会像と日本の課題～</a:t>
            </a:r>
          </a:p>
          <a:p>
            <a:endParaRPr kumimoji="1" lang="en-US" altLang="ja-JP" dirty="0"/>
          </a:p>
          <a:p>
            <a:r>
              <a:rPr kumimoji="1" lang="en-US" altLang="ja-JP" dirty="0"/>
              <a:t>2019</a:t>
            </a:r>
            <a:r>
              <a:rPr kumimoji="1" lang="ja-JP" altLang="en-US" dirty="0"/>
              <a:t>年、</a:t>
            </a:r>
            <a:r>
              <a:rPr kumimoji="1" lang="ja-JP" altLang="en-US" b="1" dirty="0"/>
              <a:t>連合結成</a:t>
            </a:r>
            <a:r>
              <a:rPr kumimoji="1" lang="en-US" altLang="ja-JP" b="1" dirty="0"/>
              <a:t>30</a:t>
            </a:r>
            <a:r>
              <a:rPr kumimoji="1" lang="ja-JP" altLang="en-US" b="1" dirty="0"/>
              <a:t>周年の区切りの年</a:t>
            </a:r>
            <a:r>
              <a:rPr kumimoji="1" lang="ja-JP" altLang="en-US" dirty="0"/>
              <a:t>に、</a:t>
            </a:r>
            <a:r>
              <a:rPr kumimoji="1" lang="ja-JP" altLang="en-US" b="1" dirty="0"/>
              <a:t>連合のめざすべき社会像、「働くことを軸とする安心社会 </a:t>
            </a:r>
            <a:r>
              <a:rPr kumimoji="1" lang="en-US" altLang="ja-JP" b="1" dirty="0"/>
              <a:t>― </a:t>
            </a:r>
            <a:r>
              <a:rPr kumimoji="1" lang="ja-JP" altLang="en-US" b="1" dirty="0"/>
              <a:t>まもる・つなぐ・創り出す」を提起</a:t>
            </a:r>
            <a:r>
              <a:rPr kumimoji="1" lang="ja-JP" altLang="en-US" dirty="0"/>
              <a:t>しました。</a:t>
            </a:r>
            <a:endParaRPr kumimoji="1" lang="en-US" altLang="ja-JP" dirty="0"/>
          </a:p>
          <a:p>
            <a:endParaRPr kumimoji="1" lang="en-US" altLang="ja-JP" dirty="0"/>
          </a:p>
          <a:p>
            <a:r>
              <a:rPr kumimoji="1" lang="ja-JP" altLang="en-US" dirty="0"/>
              <a:t>「働くことを軸とする安心社会」とは・・・</a:t>
            </a:r>
          </a:p>
          <a:p>
            <a:r>
              <a:rPr kumimoji="1" lang="ja-JP" altLang="en-US" dirty="0"/>
              <a:t>〇働くことに最も重要な価値を置き、誰もが公正な労働条件のもと、多様な働き方を通じて社会に参加でき、社会的・経済的に自立することを軸とし、それを相互に支え合い、自己実現に挑戦できるセーフティネットが組み込まれている活力あふれる参加型社会</a:t>
            </a:r>
          </a:p>
          <a:p>
            <a:r>
              <a:rPr kumimoji="1" lang="ja-JP" altLang="en-US" dirty="0"/>
              <a:t>○加えて、「持続可能性」と「包摂」を基底に置き、年齢や性、国籍の違い、障がいの有無などにかかわらず多様性を受け入れ、互いに認め支え合い、誰一人取り残されることのない社会</a:t>
            </a:r>
          </a:p>
          <a:p>
            <a:r>
              <a:rPr kumimoji="1" lang="ja-JP" altLang="en-US" dirty="0"/>
              <a:t>というものです。</a:t>
            </a:r>
          </a:p>
        </p:txBody>
      </p:sp>
      <p:sp>
        <p:nvSpPr>
          <p:cNvPr id="4" name="スライド番号プレースホルダー 3"/>
          <p:cNvSpPr>
            <a:spLocks noGrp="1"/>
          </p:cNvSpPr>
          <p:nvPr>
            <p:ph type="sldNum" sz="quarter" idx="5"/>
          </p:nvPr>
        </p:nvSpPr>
        <p:spPr/>
        <p:txBody>
          <a:bodyPr/>
          <a:lstStyle/>
          <a:p>
            <a:pPr>
              <a:defRPr/>
            </a:pPr>
            <a:fld id="{2476973B-EBC7-4224-9A23-6F508071B9B1}" type="slidenum">
              <a:rPr lang="ja-JP" altLang="en-US" smtClean="0"/>
              <a:pPr>
                <a:defRPr/>
              </a:pPr>
              <a:t>8</a:t>
            </a:fld>
            <a:endParaRPr lang="ja-JP" altLang="en-US"/>
          </a:p>
        </p:txBody>
      </p:sp>
    </p:spTree>
    <p:extLst>
      <p:ext uri="{BB962C8B-B14F-4D97-AF65-F5344CB8AC3E}">
        <p14:creationId xmlns:p14="http://schemas.microsoft.com/office/powerpoint/2010/main" val="189534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100081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7" name="Slide Number Placeholder 6"/>
          <p:cNvSpPr>
            <a:spLocks noGrp="1"/>
          </p:cNvSpPr>
          <p:nvPr>
            <p:ph type="sldNum" sz="quarter" idx="12"/>
          </p:nvPr>
        </p:nvSpPr>
        <p:spPr/>
        <p:txBody>
          <a:bodyPr/>
          <a:lstStyle/>
          <a:p>
            <a:fld id="{56FF0F62-A5BD-45C7-AD15-390B3C90002B}" type="slidenum">
              <a:rPr kumimoji="1" lang="ja-JP" altLang="en-US" smtClean="0"/>
              <a:t>‹#›</a:t>
            </a:fld>
            <a:endParaRPr kumimoji="1" lang="ja-JP" altLang="en-US"/>
          </a:p>
        </p:txBody>
      </p:sp>
    </p:spTree>
    <p:extLst>
      <p:ext uri="{BB962C8B-B14F-4D97-AF65-F5344CB8AC3E}">
        <p14:creationId xmlns:p14="http://schemas.microsoft.com/office/powerpoint/2010/main" val="30860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en-US" altLang="ja-JP" dirty="0"/>
          </a:p>
        </p:txBody>
      </p:sp>
      <p:sp>
        <p:nvSpPr>
          <p:cNvPr id="6" name="Slide Number Placeholder 5"/>
          <p:cNvSpPr>
            <a:spLocks noGrp="1"/>
          </p:cNvSpPr>
          <p:nvPr>
            <p:ph type="sldNum" sz="quarter" idx="12"/>
          </p:nvPr>
        </p:nvSpPr>
        <p:spPr/>
        <p:txBody>
          <a:bodyPr/>
          <a:lstStyle/>
          <a:p>
            <a:fld id="{56FF0F62-A5BD-45C7-AD15-390B3C90002B}" type="slidenum">
              <a:rPr kumimoji="1" lang="ja-JP" altLang="en-US" smtClean="0"/>
              <a:t>‹#›</a:t>
            </a:fld>
            <a:endParaRPr kumimoji="1" lang="ja-JP" altLang="en-US"/>
          </a:p>
        </p:txBody>
      </p:sp>
    </p:spTree>
    <p:extLst>
      <p:ext uri="{BB962C8B-B14F-4D97-AF65-F5344CB8AC3E}">
        <p14:creationId xmlns:p14="http://schemas.microsoft.com/office/powerpoint/2010/main" val="3258705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Slide Number Placeholder 5"/>
          <p:cNvSpPr>
            <a:spLocks noGrp="1"/>
          </p:cNvSpPr>
          <p:nvPr>
            <p:ph type="sldNum" sz="quarter" idx="12"/>
          </p:nvPr>
        </p:nvSpPr>
        <p:spPr/>
        <p:txBody>
          <a:bodyPr/>
          <a:lstStyle/>
          <a:p>
            <a:fld id="{56FF0F62-A5BD-45C7-AD15-390B3C90002B}" type="slidenum">
              <a:rPr kumimoji="1" lang="ja-JP" altLang="en-US" smtClean="0"/>
              <a:t>‹#›</a:t>
            </a:fld>
            <a:endParaRPr kumimoji="1" lang="ja-JP" altLang="en-US"/>
          </a:p>
        </p:txBody>
      </p:sp>
    </p:spTree>
    <p:extLst>
      <p:ext uri="{BB962C8B-B14F-4D97-AF65-F5344CB8AC3E}">
        <p14:creationId xmlns:p14="http://schemas.microsoft.com/office/powerpoint/2010/main" val="73672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Slide Number Placeholder 5"/>
          <p:cNvSpPr>
            <a:spLocks noGrp="1"/>
          </p:cNvSpPr>
          <p:nvPr>
            <p:ph type="sldNum" sz="quarter" idx="12"/>
          </p:nvPr>
        </p:nvSpPr>
        <p:spPr/>
        <p:txBody>
          <a:bodyPr/>
          <a:lstStyle/>
          <a:p>
            <a:fld id="{56FF0F62-A5BD-45C7-AD15-390B3C90002B}" type="slidenum">
              <a:rPr kumimoji="1" lang="ja-JP" altLang="en-US" smtClean="0"/>
              <a:t>‹#›</a:t>
            </a:fld>
            <a:endParaRPr kumimoji="1" lang="ja-JP" altLang="en-US"/>
          </a:p>
        </p:txBody>
      </p:sp>
    </p:spTree>
    <p:extLst>
      <p:ext uri="{BB962C8B-B14F-4D97-AF65-F5344CB8AC3E}">
        <p14:creationId xmlns:p14="http://schemas.microsoft.com/office/powerpoint/2010/main" val="255545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Slide Number Placeholder 5"/>
          <p:cNvSpPr>
            <a:spLocks noGrp="1"/>
          </p:cNvSpPr>
          <p:nvPr>
            <p:ph type="sldNum" sz="quarter" idx="12"/>
          </p:nvPr>
        </p:nvSpPr>
        <p:spPr/>
        <p:txBody>
          <a:bodyPr/>
          <a:lstStyle/>
          <a:p>
            <a:fld id="{56FF0F62-A5BD-45C7-AD15-390B3C90002B}" type="slidenum">
              <a:rPr kumimoji="1" lang="ja-JP" altLang="en-US" smtClean="0"/>
              <a:t>‹#›</a:t>
            </a:fld>
            <a:endParaRPr kumimoji="1" lang="ja-JP" altLang="en-US"/>
          </a:p>
        </p:txBody>
      </p:sp>
    </p:spTree>
    <p:extLst>
      <p:ext uri="{BB962C8B-B14F-4D97-AF65-F5344CB8AC3E}">
        <p14:creationId xmlns:p14="http://schemas.microsoft.com/office/powerpoint/2010/main" val="397945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7" name="Slide Number Placeholder 6"/>
          <p:cNvSpPr>
            <a:spLocks noGrp="1"/>
          </p:cNvSpPr>
          <p:nvPr>
            <p:ph type="sldNum" sz="quarter" idx="12"/>
          </p:nvPr>
        </p:nvSpPr>
        <p:spPr/>
        <p:txBody>
          <a:bodyPr/>
          <a:lstStyle/>
          <a:p>
            <a:fld id="{56FF0F62-A5BD-45C7-AD15-390B3C90002B}" type="slidenum">
              <a:rPr kumimoji="1" lang="ja-JP" altLang="en-US" smtClean="0"/>
              <a:t>‹#›</a:t>
            </a:fld>
            <a:endParaRPr kumimoji="1" lang="ja-JP" altLang="en-US"/>
          </a:p>
        </p:txBody>
      </p:sp>
    </p:spTree>
    <p:extLst>
      <p:ext uri="{BB962C8B-B14F-4D97-AF65-F5344CB8AC3E}">
        <p14:creationId xmlns:p14="http://schemas.microsoft.com/office/powerpoint/2010/main" val="151225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9" name="Slide Number Placeholder 8"/>
          <p:cNvSpPr>
            <a:spLocks noGrp="1"/>
          </p:cNvSpPr>
          <p:nvPr>
            <p:ph type="sldNum" sz="quarter" idx="12"/>
          </p:nvPr>
        </p:nvSpPr>
        <p:spPr/>
        <p:txBody>
          <a:bodyPr/>
          <a:lstStyle/>
          <a:p>
            <a:fld id="{56FF0F62-A5BD-45C7-AD15-390B3C90002B}" type="slidenum">
              <a:rPr kumimoji="1" lang="ja-JP" altLang="en-US" smtClean="0"/>
              <a:t>‹#›</a:t>
            </a:fld>
            <a:endParaRPr kumimoji="1" lang="ja-JP" altLang="en-US"/>
          </a:p>
        </p:txBody>
      </p:sp>
    </p:spTree>
    <p:extLst>
      <p:ext uri="{BB962C8B-B14F-4D97-AF65-F5344CB8AC3E}">
        <p14:creationId xmlns:p14="http://schemas.microsoft.com/office/powerpoint/2010/main" val="22664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5" name="Slide Number Placeholder 4"/>
          <p:cNvSpPr>
            <a:spLocks noGrp="1"/>
          </p:cNvSpPr>
          <p:nvPr>
            <p:ph type="sldNum" sz="quarter" idx="12"/>
          </p:nvPr>
        </p:nvSpPr>
        <p:spPr/>
        <p:txBody>
          <a:bodyPr/>
          <a:lstStyle/>
          <a:p>
            <a:fld id="{56FF0F62-A5BD-45C7-AD15-390B3C90002B}" type="slidenum">
              <a:rPr kumimoji="1" lang="ja-JP" altLang="en-US" smtClean="0"/>
              <a:t>‹#›</a:t>
            </a:fld>
            <a:endParaRPr kumimoji="1" lang="ja-JP" altLang="en-US"/>
          </a:p>
        </p:txBody>
      </p:sp>
    </p:spTree>
    <p:extLst>
      <p:ext uri="{BB962C8B-B14F-4D97-AF65-F5344CB8AC3E}">
        <p14:creationId xmlns:p14="http://schemas.microsoft.com/office/powerpoint/2010/main" val="110912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D9ED4CB-1B53-498B-8678-504B4F691DE7}"/>
              </a:ext>
            </a:extLst>
          </p:cNvPr>
          <p:cNvSpPr/>
          <p:nvPr userDrawn="1"/>
        </p:nvSpPr>
        <p:spPr>
          <a:xfrm>
            <a:off x="0" y="6609447"/>
            <a:ext cx="9144000" cy="2485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Footer Placeholder 2"/>
          <p:cNvSpPr>
            <a:spLocks noGrp="1"/>
          </p:cNvSpPr>
          <p:nvPr>
            <p:ph type="ftr" sz="quarter" idx="11"/>
          </p:nvPr>
        </p:nvSpPr>
        <p:spPr>
          <a:xfrm>
            <a:off x="0" y="6636024"/>
            <a:ext cx="3086100" cy="234046"/>
          </a:xfrm>
        </p:spPr>
        <p:txBody>
          <a:bodyPr tIns="0" bIns="0"/>
          <a:lstStyle>
            <a:lvl1pPr algn="l">
              <a:lnSpc>
                <a:spcPct val="100000"/>
              </a:lnSpc>
              <a:defRPr sz="900" b="1">
                <a:latin typeface="メイリオ" panose="020B0604030504040204" pitchFamily="50" charset="-128"/>
                <a:ea typeface="メイリオ" panose="020B0604030504040204" pitchFamily="50" charset="-128"/>
              </a:defRPr>
            </a:lvl1pPr>
          </a:lstStyle>
          <a:p>
            <a:r>
              <a:rPr lang="ja-JP" altLang="en-US"/>
              <a:t>私たちの暮らしと政治（第</a:t>
            </a:r>
            <a:r>
              <a:rPr lang="en-US" altLang="ja-JP"/>
              <a:t>20</a:t>
            </a:r>
            <a:r>
              <a:rPr lang="ja-JP" altLang="en-US"/>
              <a:t>回統一地方選挙版）</a:t>
            </a:r>
            <a:endParaRPr lang="ja-JP" altLang="en-US" dirty="0"/>
          </a:p>
        </p:txBody>
      </p:sp>
      <p:sp>
        <p:nvSpPr>
          <p:cNvPr id="4" name="Slide Number Placeholder 3"/>
          <p:cNvSpPr>
            <a:spLocks noGrp="1"/>
          </p:cNvSpPr>
          <p:nvPr>
            <p:ph type="sldNum" sz="quarter" idx="12"/>
          </p:nvPr>
        </p:nvSpPr>
        <p:spPr>
          <a:xfrm>
            <a:off x="7086600" y="6609447"/>
            <a:ext cx="2057400" cy="234044"/>
          </a:xfrm>
        </p:spPr>
        <p:txBody>
          <a:bodyPr tIns="0" bIns="0"/>
          <a:lstStyle>
            <a:lvl1pPr>
              <a:defRPr b="1">
                <a:latin typeface="メイリオ" panose="020B0604030504040204" pitchFamily="50" charset="-128"/>
                <a:ea typeface="メイリオ" panose="020B0604030504040204" pitchFamily="50" charset="-128"/>
              </a:defRPr>
            </a:lvl1pPr>
          </a:lstStyle>
          <a:p>
            <a:fld id="{56FF0F62-A5BD-45C7-AD15-390B3C90002B}" type="slidenum">
              <a:rPr lang="ja-JP" altLang="en-US" smtClean="0"/>
              <a:pPr/>
              <a:t>‹#›</a:t>
            </a:fld>
            <a:endParaRPr lang="ja-JP" altLang="en-US"/>
          </a:p>
        </p:txBody>
      </p:sp>
      <p:cxnSp>
        <p:nvCxnSpPr>
          <p:cNvPr id="6" name="直線コネクタ 5"/>
          <p:cNvCxnSpPr/>
          <p:nvPr userDrawn="1"/>
        </p:nvCxnSpPr>
        <p:spPr>
          <a:xfrm>
            <a:off x="0" y="0"/>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userDrawn="1"/>
        </p:nvCxnSpPr>
        <p:spPr>
          <a:xfrm>
            <a:off x="0" y="502778"/>
            <a:ext cx="9144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58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4C5D4D65-4043-4A50-9570-922E157DCAB9}"/>
              </a:ext>
            </a:extLst>
          </p:cNvPr>
          <p:cNvSpPr/>
          <p:nvPr userDrawn="1"/>
        </p:nvSpPr>
        <p:spPr>
          <a:xfrm>
            <a:off x="0" y="6609447"/>
            <a:ext cx="9144000" cy="2485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ooter Placeholder 2">
            <a:extLst>
              <a:ext uri="{FF2B5EF4-FFF2-40B4-BE49-F238E27FC236}">
                <a16:creationId xmlns:a16="http://schemas.microsoft.com/office/drawing/2014/main" id="{93882085-FF78-44F4-9054-4D2B954961B5}"/>
              </a:ext>
            </a:extLst>
          </p:cNvPr>
          <p:cNvSpPr>
            <a:spLocks noGrp="1"/>
          </p:cNvSpPr>
          <p:nvPr>
            <p:ph type="ftr" sz="quarter" idx="11"/>
          </p:nvPr>
        </p:nvSpPr>
        <p:spPr>
          <a:xfrm>
            <a:off x="0" y="6636024"/>
            <a:ext cx="3086100" cy="234046"/>
          </a:xfrm>
        </p:spPr>
        <p:txBody>
          <a:bodyPr tIns="0" bIns="0"/>
          <a:lstStyle>
            <a:lvl1pPr algn="l">
              <a:lnSpc>
                <a:spcPct val="100000"/>
              </a:lnSpc>
              <a:defRPr sz="900" b="1">
                <a:latin typeface="メイリオ" panose="020B0604030504040204" pitchFamily="50" charset="-128"/>
                <a:ea typeface="メイリオ" panose="020B0604030504040204" pitchFamily="50" charset="-128"/>
              </a:defRPr>
            </a:lvl1pPr>
          </a:lstStyle>
          <a:p>
            <a:r>
              <a:rPr lang="ja-JP" altLang="en-US"/>
              <a:t>私たちの暮らしと政治（第</a:t>
            </a:r>
            <a:r>
              <a:rPr lang="en-US" altLang="ja-JP"/>
              <a:t>20</a:t>
            </a:r>
            <a:r>
              <a:rPr lang="ja-JP" altLang="en-US"/>
              <a:t>回統一地方選挙版）</a:t>
            </a:r>
            <a:endParaRPr lang="ja-JP" altLang="en-US" dirty="0"/>
          </a:p>
        </p:txBody>
      </p:sp>
      <p:sp>
        <p:nvSpPr>
          <p:cNvPr id="8" name="Slide Number Placeholder 3">
            <a:extLst>
              <a:ext uri="{FF2B5EF4-FFF2-40B4-BE49-F238E27FC236}">
                <a16:creationId xmlns:a16="http://schemas.microsoft.com/office/drawing/2014/main" id="{E5316186-39CD-4EC6-8850-46EF2C4CEC08}"/>
              </a:ext>
            </a:extLst>
          </p:cNvPr>
          <p:cNvSpPr>
            <a:spLocks noGrp="1"/>
          </p:cNvSpPr>
          <p:nvPr>
            <p:ph type="sldNum" sz="quarter" idx="12"/>
          </p:nvPr>
        </p:nvSpPr>
        <p:spPr>
          <a:xfrm>
            <a:off x="7086600" y="6609447"/>
            <a:ext cx="2057400" cy="234044"/>
          </a:xfrm>
        </p:spPr>
        <p:txBody>
          <a:bodyPr tIns="0" bIns="0"/>
          <a:lstStyle>
            <a:lvl1pPr>
              <a:defRPr b="1">
                <a:latin typeface="メイリオ" panose="020B0604030504040204" pitchFamily="50" charset="-128"/>
                <a:ea typeface="メイリオ" panose="020B0604030504040204" pitchFamily="50" charset="-128"/>
              </a:defRPr>
            </a:lvl1pPr>
          </a:lstStyle>
          <a:p>
            <a:fld id="{56FF0F62-A5BD-45C7-AD15-390B3C90002B}" type="slidenum">
              <a:rPr lang="ja-JP" altLang="en-US" smtClean="0"/>
              <a:pPr/>
              <a:t>‹#›</a:t>
            </a:fld>
            <a:endParaRPr lang="ja-JP" altLang="en-US"/>
          </a:p>
        </p:txBody>
      </p:sp>
    </p:spTree>
    <p:extLst>
      <p:ext uri="{BB962C8B-B14F-4D97-AF65-F5344CB8AC3E}">
        <p14:creationId xmlns:p14="http://schemas.microsoft.com/office/powerpoint/2010/main" val="165161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7" name="Slide Number Placeholder 6"/>
          <p:cNvSpPr>
            <a:spLocks noGrp="1"/>
          </p:cNvSpPr>
          <p:nvPr>
            <p:ph type="sldNum" sz="quarter" idx="12"/>
          </p:nvPr>
        </p:nvSpPr>
        <p:spPr/>
        <p:txBody>
          <a:bodyPr/>
          <a:lstStyle/>
          <a:p>
            <a:fld id="{56FF0F62-A5BD-45C7-AD15-390B3C90002B}" type="slidenum">
              <a:rPr kumimoji="1" lang="ja-JP" altLang="en-US" smtClean="0"/>
              <a:t>‹#›</a:t>
            </a:fld>
            <a:endParaRPr kumimoji="1" lang="ja-JP" altLang="en-US"/>
          </a:p>
        </p:txBody>
      </p:sp>
    </p:spTree>
    <p:extLst>
      <p:ext uri="{BB962C8B-B14F-4D97-AF65-F5344CB8AC3E}">
        <p14:creationId xmlns:p14="http://schemas.microsoft.com/office/powerpoint/2010/main" val="204821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544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Footer Placeholder 4"/>
          <p:cNvSpPr>
            <a:spLocks noGrp="1"/>
          </p:cNvSpPr>
          <p:nvPr>
            <p:ph type="ftr" sz="quarter" idx="3"/>
          </p:nvPr>
        </p:nvSpPr>
        <p:spPr>
          <a:xfrm>
            <a:off x="3041828" y="6544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a:t>私たちの暮らしと政治（第</a:t>
            </a:r>
            <a:r>
              <a:rPr lang="en-US" altLang="ja-JP"/>
              <a:t>20</a:t>
            </a:r>
            <a:r>
              <a:rPr lang="ja-JP" altLang="en-US"/>
              <a:t>回統一地方選挙版）</a:t>
            </a:r>
            <a:endParaRPr lang="ja-JP" altLang="en-US" dirty="0"/>
          </a:p>
        </p:txBody>
      </p:sp>
      <p:sp>
        <p:nvSpPr>
          <p:cNvPr id="6" name="Slide Number Placeholder 5"/>
          <p:cNvSpPr>
            <a:spLocks noGrp="1"/>
          </p:cNvSpPr>
          <p:nvPr>
            <p:ph type="sldNum" sz="quarter" idx="4"/>
          </p:nvPr>
        </p:nvSpPr>
        <p:spPr>
          <a:xfrm>
            <a:off x="6457950" y="6544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F0F62-A5BD-45C7-AD15-390B3C90002B}" type="slidenum">
              <a:rPr kumimoji="1" lang="ja-JP" altLang="en-US" smtClean="0"/>
              <a:t>‹#›</a:t>
            </a:fld>
            <a:endParaRPr kumimoji="1" lang="ja-JP" altLang="en-US" dirty="0"/>
          </a:p>
        </p:txBody>
      </p:sp>
    </p:spTree>
    <p:extLst>
      <p:ext uri="{BB962C8B-B14F-4D97-AF65-F5344CB8AC3E}">
        <p14:creationId xmlns:p14="http://schemas.microsoft.com/office/powerpoint/2010/main" val="3744173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0B5A5C44-6F4E-4BB7-BF77-F513AB36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514" y="403475"/>
            <a:ext cx="6814968" cy="4458181"/>
          </a:xfrm>
          <a:prstGeom prst="rect">
            <a:avLst/>
          </a:prstGeom>
        </p:spPr>
      </p:pic>
      <p:sp>
        <p:nvSpPr>
          <p:cNvPr id="7" name="テキスト ボックス 4"/>
          <p:cNvSpPr txBox="1">
            <a:spLocks noChangeArrowheads="1"/>
          </p:cNvSpPr>
          <p:nvPr/>
        </p:nvSpPr>
        <p:spPr bwMode="auto">
          <a:xfrm>
            <a:off x="2120345" y="1187050"/>
            <a:ext cx="490330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5800" b="1" dirty="0">
                <a:solidFill>
                  <a:schemeClr val="bg1"/>
                </a:solidFill>
                <a:effectLst/>
                <a:latin typeface="+mn-lt"/>
                <a:ea typeface="メイリオ" panose="020B0604030504040204" pitchFamily="50" charset="-128"/>
                <a:cs typeface="メイリオ" panose="020B0604030504040204" pitchFamily="50" charset="-128"/>
              </a:rPr>
              <a:t>私たちの</a:t>
            </a:r>
            <a:endParaRPr lang="en-US" altLang="ja-JP" sz="5800" b="1" dirty="0">
              <a:solidFill>
                <a:schemeClr val="bg1"/>
              </a:solidFill>
              <a:effectLst/>
              <a:latin typeface="+mn-lt"/>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5800" b="1" dirty="0">
                <a:solidFill>
                  <a:schemeClr val="bg1"/>
                </a:solidFill>
                <a:latin typeface="+mn-lt"/>
                <a:ea typeface="メイリオ" panose="020B0604030504040204" pitchFamily="50" charset="-128"/>
                <a:cs typeface="メイリオ" panose="020B0604030504040204" pitchFamily="50" charset="-128"/>
              </a:rPr>
              <a:t>暮らし</a:t>
            </a:r>
            <a:r>
              <a:rPr lang="ja-JP" altLang="en-US" sz="5800" b="1" dirty="0">
                <a:solidFill>
                  <a:schemeClr val="bg1"/>
                </a:solidFill>
                <a:effectLst/>
                <a:latin typeface="+mn-lt"/>
                <a:ea typeface="メイリオ" panose="020B0604030504040204" pitchFamily="50" charset="-128"/>
                <a:cs typeface="メイリオ" panose="020B0604030504040204" pitchFamily="50" charset="-128"/>
              </a:rPr>
              <a:t>と政治</a:t>
            </a:r>
            <a:endParaRPr lang="en-US" altLang="ja-JP" sz="5800" b="1" dirty="0">
              <a:solidFill>
                <a:schemeClr val="bg1"/>
              </a:solidFill>
              <a:effectLst/>
              <a:latin typeface="+mn-lt"/>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2478934" y="5164294"/>
            <a:ext cx="4319980" cy="790511"/>
            <a:chOff x="2491946" y="5379290"/>
            <a:chExt cx="4319980" cy="790511"/>
          </a:xfrm>
        </p:grpSpPr>
        <p:sp>
          <p:nvSpPr>
            <p:cNvPr id="9" name="サブタイトル 2"/>
            <p:cNvSpPr txBox="1">
              <a:spLocks/>
            </p:cNvSpPr>
            <p:nvPr/>
          </p:nvSpPr>
          <p:spPr>
            <a:xfrm>
              <a:off x="3059420" y="5484967"/>
              <a:ext cx="3752506" cy="684834"/>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日本労働組合総連合会（連合）</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政治センター事務局</a:t>
              </a:r>
            </a:p>
          </p:txBody>
        </p:sp>
        <p:pic>
          <p:nvPicPr>
            <p:cNvPr id="10" name="図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91946" y="5379290"/>
              <a:ext cx="583778" cy="589964"/>
            </a:xfrm>
            <a:prstGeom prst="rect">
              <a:avLst/>
            </a:prstGeom>
          </p:spPr>
        </p:pic>
      </p:grpSp>
      <p:sp>
        <p:nvSpPr>
          <p:cNvPr id="12" name="テキスト ボックス 4"/>
          <p:cNvSpPr txBox="1">
            <a:spLocks noChangeArrowheads="1"/>
          </p:cNvSpPr>
          <p:nvPr/>
        </p:nvSpPr>
        <p:spPr bwMode="auto">
          <a:xfrm>
            <a:off x="1132704" y="3183810"/>
            <a:ext cx="6768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800" b="1" dirty="0">
                <a:ln w="0">
                  <a:noFill/>
                </a:ln>
                <a:solidFill>
                  <a:srgbClr val="FFFF99"/>
                </a:solidFill>
                <a:effectLst/>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800" b="1" dirty="0">
                <a:ln w="0">
                  <a:noFill/>
                </a:ln>
                <a:solidFill>
                  <a:srgbClr val="FFFF99"/>
                </a:solidFill>
                <a:effectLst/>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2800" b="1" dirty="0">
                <a:ln w="0">
                  <a:noFill/>
                </a:ln>
                <a:solidFill>
                  <a:srgbClr val="FFFF99"/>
                </a:solidFill>
                <a:effectLst/>
                <a:latin typeface="メイリオ" panose="020B0604030504040204" pitchFamily="50" charset="-128"/>
                <a:ea typeface="メイリオ" panose="020B0604030504040204" pitchFamily="50" charset="-128"/>
                <a:cs typeface="メイリオ" panose="020B0604030504040204" pitchFamily="50" charset="-128"/>
              </a:rPr>
              <a:t>回統一地方選挙版</a:t>
            </a:r>
            <a:endParaRPr lang="en-US" altLang="ja-JP" sz="2800" b="1" dirty="0">
              <a:ln w="0">
                <a:noFill/>
              </a:ln>
              <a:solidFill>
                <a:srgbClr val="FFFF99"/>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DCFBA98E-0A25-4827-A74A-4A4ADF6DB7B2}"/>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3" name="スライド番号プレースホルダー 2">
            <a:extLst>
              <a:ext uri="{FF2B5EF4-FFF2-40B4-BE49-F238E27FC236}">
                <a16:creationId xmlns:a16="http://schemas.microsoft.com/office/drawing/2014/main" id="{A8B6FB31-76E0-49BE-A5CC-DC1A236A6BD0}"/>
              </a:ext>
            </a:extLst>
          </p:cNvPr>
          <p:cNvSpPr>
            <a:spLocks noGrp="1"/>
          </p:cNvSpPr>
          <p:nvPr>
            <p:ph type="sldNum" sz="quarter" idx="12"/>
          </p:nvPr>
        </p:nvSpPr>
        <p:spPr/>
        <p:txBody>
          <a:bodyPr/>
          <a:lstStyle/>
          <a:p>
            <a:fld id="{56FF0F62-A5BD-45C7-AD15-390B3C90002B}" type="slidenum">
              <a:rPr lang="ja-JP" altLang="en-US" smtClean="0"/>
              <a:pPr/>
              <a:t>1</a:t>
            </a:fld>
            <a:endParaRPr lang="ja-JP" altLang="en-US"/>
          </a:p>
        </p:txBody>
      </p:sp>
      <p:pic>
        <p:nvPicPr>
          <p:cNvPr id="16" name="図 15">
            <a:extLst>
              <a:ext uri="{FF2B5EF4-FFF2-40B4-BE49-F238E27FC236}">
                <a16:creationId xmlns:a16="http://schemas.microsoft.com/office/drawing/2014/main" id="{B810AD2A-E4BE-4085-9018-60F109475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184" y="4355170"/>
            <a:ext cx="1992132" cy="1985529"/>
          </a:xfrm>
          <a:prstGeom prst="rect">
            <a:avLst/>
          </a:prstGeom>
        </p:spPr>
      </p:pic>
      <p:pic>
        <p:nvPicPr>
          <p:cNvPr id="18" name="図 17">
            <a:extLst>
              <a:ext uri="{FF2B5EF4-FFF2-40B4-BE49-F238E27FC236}">
                <a16:creationId xmlns:a16="http://schemas.microsoft.com/office/drawing/2014/main" id="{F4C89261-2A22-4C97-8224-2A846D205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185" y="3994728"/>
            <a:ext cx="1712627" cy="2492637"/>
          </a:xfrm>
          <a:prstGeom prst="rect">
            <a:avLst/>
          </a:prstGeom>
        </p:spPr>
      </p:pic>
      <p:sp>
        <p:nvSpPr>
          <p:cNvPr id="19" name="テキスト ボックス 4">
            <a:extLst>
              <a:ext uri="{FF2B5EF4-FFF2-40B4-BE49-F238E27FC236}">
                <a16:creationId xmlns:a16="http://schemas.microsoft.com/office/drawing/2014/main" id="{62DBCAB5-559E-490C-AA12-EA7DDD40F203}"/>
              </a:ext>
            </a:extLst>
          </p:cNvPr>
          <p:cNvSpPr txBox="1">
            <a:spLocks noChangeArrowheads="1"/>
          </p:cNvSpPr>
          <p:nvPr/>
        </p:nvSpPr>
        <p:spPr bwMode="auto">
          <a:xfrm>
            <a:off x="7494958" y="64921"/>
            <a:ext cx="1921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600" b="1" dirty="0">
                <a:ln w="0">
                  <a:noFill/>
                </a:ln>
                <a:solidFill>
                  <a:schemeClr val="bg1">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2023.2</a:t>
            </a:r>
          </a:p>
        </p:txBody>
      </p:sp>
    </p:spTree>
    <p:extLst>
      <p:ext uri="{BB962C8B-B14F-4D97-AF65-F5344CB8AC3E}">
        <p14:creationId xmlns:p14="http://schemas.microsoft.com/office/powerpoint/2010/main" val="247208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B690F39-7C55-48D8-8A42-9B35131AD940}"/>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71022" y="68287"/>
            <a:ext cx="6370613" cy="6370613"/>
          </a:xfrm>
          <a:prstGeom prst="rect">
            <a:avLst/>
          </a:prstGeom>
        </p:spPr>
      </p:pic>
      <p:sp>
        <p:nvSpPr>
          <p:cNvPr id="7" name="角丸四角形 6"/>
          <p:cNvSpPr/>
          <p:nvPr/>
        </p:nvSpPr>
        <p:spPr>
          <a:xfrm>
            <a:off x="702365" y="2151285"/>
            <a:ext cx="7620000" cy="2068430"/>
          </a:xfrm>
          <a:prstGeom prst="roundRect">
            <a:avLst>
              <a:gd name="adj" fmla="val 9802"/>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idx="4294967295"/>
          </p:nvPr>
        </p:nvSpPr>
        <p:spPr>
          <a:xfrm>
            <a:off x="702365" y="2473670"/>
            <a:ext cx="7620000" cy="1656660"/>
          </a:xfrm>
        </p:spPr>
        <p:txBody>
          <a:bodyPr>
            <a:normAutofit/>
          </a:bodyPr>
          <a:lstStyle/>
          <a:p>
            <a:pPr algn="ctr">
              <a:lnSpc>
                <a:spcPct val="100000"/>
              </a:lnSpc>
            </a:pPr>
            <a:r>
              <a:rPr lang="ja-JP" altLang="en-US"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地方の課題と</a:t>
            </a:r>
            <a:br>
              <a:rPr lang="en-US" altLang="ja-JP"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br>
            <a:r>
              <a:rPr lang="ja-JP" altLang="en-US"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連合の考え方・政策</a:t>
            </a:r>
            <a:endParaRPr kumimoji="1" lang="ja-JP" altLang="en-US"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9E91E9D8-B38F-4CE9-83AB-2F25E8A8EB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46"/>
          <a:stretch/>
        </p:blipFill>
        <p:spPr>
          <a:xfrm>
            <a:off x="918210" y="4850358"/>
            <a:ext cx="1913890" cy="1863360"/>
          </a:xfrm>
          <a:prstGeom prst="rect">
            <a:avLst/>
          </a:prstGeom>
        </p:spPr>
      </p:pic>
      <p:sp>
        <p:nvSpPr>
          <p:cNvPr id="9" name="スライド番号プレースホルダー 9">
            <a:extLst>
              <a:ext uri="{FF2B5EF4-FFF2-40B4-BE49-F238E27FC236}">
                <a16:creationId xmlns:a16="http://schemas.microsoft.com/office/drawing/2014/main" id="{A0177D5F-472B-4FA1-97E9-63DC5C2FC87E}"/>
              </a:ext>
            </a:extLst>
          </p:cNvPr>
          <p:cNvSpPr>
            <a:spLocks noGrp="1"/>
          </p:cNvSpPr>
          <p:nvPr>
            <p:ph type="sldNum" sz="quarter" idx="12"/>
          </p:nvPr>
        </p:nvSpPr>
        <p:spPr>
          <a:xfrm>
            <a:off x="7086600" y="6609447"/>
            <a:ext cx="2057400" cy="234044"/>
          </a:xfrm>
        </p:spPr>
        <p:txBody>
          <a:bodyPr/>
          <a:lstStyle/>
          <a:p>
            <a:fld id="{56FF0F62-A5BD-45C7-AD15-390B3C90002B}" type="slidenum">
              <a:rPr lang="ja-JP" altLang="en-US" smtClean="0"/>
              <a:pPr/>
              <a:t>10</a:t>
            </a:fld>
            <a:endParaRPr lang="ja-JP" altLang="en-US"/>
          </a:p>
        </p:txBody>
      </p:sp>
    </p:spTree>
    <p:extLst>
      <p:ext uri="{BB962C8B-B14F-4D97-AF65-F5344CB8AC3E}">
        <p14:creationId xmlns:p14="http://schemas.microsoft.com/office/powerpoint/2010/main" val="397768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935019" y="1905987"/>
            <a:ext cx="7299716" cy="4423573"/>
          </a:xfrm>
          <a:prstGeom prst="rect">
            <a:avLst/>
          </a:prstGeom>
        </p:spPr>
      </p:pic>
      <p:sp>
        <p:nvSpPr>
          <p:cNvPr id="6" name="正方形/長方形 5"/>
          <p:cNvSpPr/>
          <p:nvPr/>
        </p:nvSpPr>
        <p:spPr>
          <a:xfrm>
            <a:off x="4380801" y="6231546"/>
            <a:ext cx="3994242" cy="259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a:solidFill>
                  <a:schemeClr val="accent3">
                    <a:lumMod val="50000"/>
                  </a:schemeClr>
                </a:solidFill>
                <a:latin typeface="+mn-ea"/>
                <a:cs typeface="メイリオ" panose="020B0604030504040204" pitchFamily="50" charset="-128"/>
              </a:rPr>
              <a:t>資料出所：総務省統計局「人口推計（令和</a:t>
            </a:r>
            <a:r>
              <a:rPr lang="en-US" altLang="ja-JP" sz="900" dirty="0">
                <a:solidFill>
                  <a:schemeClr val="accent3">
                    <a:lumMod val="50000"/>
                  </a:schemeClr>
                </a:solidFill>
                <a:latin typeface="+mn-ea"/>
                <a:cs typeface="メイリオ" panose="020B0604030504040204" pitchFamily="50" charset="-128"/>
              </a:rPr>
              <a:t>3</a:t>
            </a:r>
            <a:r>
              <a:rPr lang="ja-JP" altLang="en-US" sz="900" dirty="0">
                <a:solidFill>
                  <a:schemeClr val="accent3">
                    <a:lumMod val="50000"/>
                  </a:schemeClr>
                </a:solidFill>
                <a:latin typeface="+mn-ea"/>
                <a:cs typeface="メイリオ" panose="020B0604030504040204" pitchFamily="50" charset="-128"/>
              </a:rPr>
              <a:t>年</a:t>
            </a:r>
            <a:r>
              <a:rPr lang="en-US" altLang="ja-JP" sz="900" dirty="0">
                <a:solidFill>
                  <a:schemeClr val="accent3">
                    <a:lumMod val="50000"/>
                  </a:schemeClr>
                </a:solidFill>
                <a:latin typeface="+mn-ea"/>
                <a:cs typeface="メイリオ" panose="020B0604030504040204" pitchFamily="50" charset="-128"/>
              </a:rPr>
              <a:t>10</a:t>
            </a:r>
            <a:r>
              <a:rPr lang="ja-JP" altLang="en-US" sz="900" dirty="0">
                <a:solidFill>
                  <a:schemeClr val="accent3">
                    <a:lumMod val="50000"/>
                  </a:schemeClr>
                </a:solidFill>
                <a:latin typeface="+mn-ea"/>
                <a:cs typeface="メイリオ" panose="020B0604030504040204" pitchFamily="50" charset="-128"/>
              </a:rPr>
              <a:t>月</a:t>
            </a:r>
            <a:r>
              <a:rPr lang="en-US" altLang="ja-JP" sz="900" dirty="0">
                <a:solidFill>
                  <a:schemeClr val="accent3">
                    <a:lumMod val="50000"/>
                  </a:schemeClr>
                </a:solidFill>
                <a:latin typeface="+mn-ea"/>
                <a:cs typeface="メイリオ" panose="020B0604030504040204" pitchFamily="50" charset="-128"/>
              </a:rPr>
              <a:t>1</a:t>
            </a:r>
            <a:r>
              <a:rPr lang="ja-JP" altLang="en-US" sz="900" dirty="0">
                <a:solidFill>
                  <a:schemeClr val="accent3">
                    <a:lumMod val="50000"/>
                  </a:schemeClr>
                </a:solidFill>
                <a:latin typeface="+mn-ea"/>
                <a:cs typeface="メイリオ" panose="020B0604030504040204" pitchFamily="50" charset="-128"/>
              </a:rPr>
              <a:t>日現在）結果の要約」</a:t>
            </a:r>
          </a:p>
        </p:txBody>
      </p:sp>
      <p:sp>
        <p:nvSpPr>
          <p:cNvPr id="11" name="テキスト ボックス 10"/>
          <p:cNvSpPr txBox="1"/>
          <p:nvPr/>
        </p:nvSpPr>
        <p:spPr>
          <a:xfrm>
            <a:off x="3323859" y="1948664"/>
            <a:ext cx="2496282" cy="346115"/>
          </a:xfrm>
          <a:prstGeom prst="roundRect">
            <a:avLst>
              <a:gd name="adj" fmla="val 26839"/>
            </a:avLst>
          </a:prstGeom>
          <a:solidFill>
            <a:srgbClr val="00B0F0"/>
          </a:solidFill>
        </p:spPr>
        <p:txBody>
          <a:bodyPr wrap="square" bIns="0"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都道府県別人口増減</a:t>
            </a:r>
          </a:p>
        </p:txBody>
      </p:sp>
      <p:sp>
        <p:nvSpPr>
          <p:cNvPr id="12" name="テキスト ボックス 11"/>
          <p:cNvSpPr txBox="1"/>
          <p:nvPr/>
        </p:nvSpPr>
        <p:spPr>
          <a:xfrm>
            <a:off x="628651" y="609471"/>
            <a:ext cx="7886700" cy="1220847"/>
          </a:xfrm>
          <a:prstGeom prst="rect">
            <a:avLst/>
          </a:prstGeom>
          <a:noFill/>
        </p:spPr>
        <p:txBody>
          <a:bodyPr wrap="square" rtlCol="0">
            <a:spAutoFit/>
          </a:bodyPr>
          <a:lstStyle/>
          <a:p>
            <a:pPr>
              <a:lnSpc>
                <a:spcPts val="2200"/>
              </a:lnSpc>
            </a:pPr>
            <a:r>
              <a:rPr kumimoji="1" lang="ja-JP" altLang="en-US" b="1" dirty="0">
                <a:solidFill>
                  <a:srgbClr val="00B0F0"/>
                </a:solidFill>
              </a:rPr>
              <a:t>人口流出と人口減</a:t>
            </a:r>
            <a:endParaRPr kumimoji="1" lang="en-US" altLang="ja-JP" b="1" dirty="0">
              <a:solidFill>
                <a:srgbClr val="00B0F0"/>
              </a:solidFill>
            </a:endParaRPr>
          </a:p>
          <a:p>
            <a:pPr>
              <a:lnSpc>
                <a:spcPts val="2200"/>
              </a:lnSpc>
            </a:pP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出生と死亡による人口の増減を</a:t>
            </a:r>
            <a:r>
              <a:rPr lang="ja-JP" altLang="en-US" sz="1400" b="1" dirty="0">
                <a:solidFill>
                  <a:srgbClr val="F19001"/>
                </a:solidFill>
                <a:latin typeface="BIZ UDゴシック" panose="020B0400000000000000" pitchFamily="49" charset="-128"/>
                <a:ea typeface="BIZ UDゴシック" panose="020B0400000000000000" pitchFamily="49" charset="-128"/>
              </a:rPr>
              <a:t>自然増減</a:t>
            </a: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、転入や転出による人口の増減を</a:t>
            </a:r>
            <a:r>
              <a:rPr lang="ja-JP" altLang="en-US" sz="1400" b="1" dirty="0">
                <a:solidFill>
                  <a:srgbClr val="F19001"/>
                </a:solidFill>
                <a:latin typeface="BIZ UDゴシック" panose="020B0400000000000000" pitchFamily="49" charset="-128"/>
                <a:ea typeface="BIZ UDゴシック" panose="020B0400000000000000" pitchFamily="49" charset="-128"/>
              </a:rPr>
              <a:t>社会増減</a:t>
            </a: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と言います。</a:t>
            </a:r>
            <a:endParaRPr lang="en-US" altLang="ja-JP" sz="1400" dirty="0">
              <a:solidFill>
                <a:schemeClr val="accent3">
                  <a:lumMod val="50000"/>
                </a:schemeClr>
              </a:solidFill>
              <a:latin typeface="BIZ UDゴシック" panose="020B0400000000000000" pitchFamily="49" charset="-128"/>
              <a:ea typeface="BIZ UDゴシック" panose="020B0400000000000000" pitchFamily="49" charset="-128"/>
            </a:endParaRPr>
          </a:p>
          <a:p>
            <a:pPr>
              <a:lnSpc>
                <a:spcPts val="2200"/>
              </a:lnSpc>
            </a:pP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沖縄県以外のすべてで人口が</a:t>
            </a:r>
            <a:r>
              <a:rPr lang="ja-JP" altLang="en-US" sz="1400" b="1" dirty="0">
                <a:solidFill>
                  <a:srgbClr val="F19001"/>
                </a:solidFill>
                <a:latin typeface="BIZ UDゴシック" panose="020B0400000000000000" pitchFamily="49" charset="-128"/>
                <a:ea typeface="BIZ UDゴシック" panose="020B0400000000000000" pitchFamily="49" charset="-128"/>
              </a:rPr>
              <a:t>自然減</a:t>
            </a: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となり、また、首都圏を中心した一部が他からの人口流入によって</a:t>
            </a:r>
            <a:r>
              <a:rPr lang="ja-JP" altLang="en-US" sz="1400" b="1" dirty="0">
                <a:solidFill>
                  <a:srgbClr val="F19001"/>
                </a:solidFill>
                <a:latin typeface="BIZ UDゴシック" panose="020B0400000000000000" pitchFamily="49" charset="-128"/>
                <a:ea typeface="BIZ UDゴシック" panose="020B0400000000000000" pitchFamily="49" charset="-128"/>
              </a:rPr>
              <a:t>社会増</a:t>
            </a: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となっている一方で、多くが</a:t>
            </a:r>
            <a:r>
              <a:rPr lang="ja-JP" altLang="en-US" sz="1400" b="1" dirty="0">
                <a:solidFill>
                  <a:srgbClr val="F19001"/>
                </a:solidFill>
                <a:latin typeface="BIZ UDゴシック" panose="020B0400000000000000" pitchFamily="49" charset="-128"/>
                <a:ea typeface="BIZ UDゴシック" panose="020B0400000000000000" pitchFamily="49" charset="-128"/>
              </a:rPr>
              <a:t>社会減</a:t>
            </a: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となっています。</a:t>
            </a:r>
            <a:endParaRPr kumimoji="1" lang="ja-JP" altLang="en-US" dirty="0">
              <a:solidFill>
                <a:schemeClr val="accent3">
                  <a:lumMod val="50000"/>
                </a:schemeClr>
              </a:solidFill>
            </a:endParaRPr>
          </a:p>
        </p:txBody>
      </p:sp>
      <p:sp>
        <p:nvSpPr>
          <p:cNvPr id="5" name="フッター プレースホルダー 4">
            <a:extLst>
              <a:ext uri="{FF2B5EF4-FFF2-40B4-BE49-F238E27FC236}">
                <a16:creationId xmlns:a16="http://schemas.microsoft.com/office/drawing/2014/main" id="{1FB084EA-0A14-42FE-998C-F65D0A09220E}"/>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7" name="スライド番号プレースホルダー 6">
            <a:extLst>
              <a:ext uri="{FF2B5EF4-FFF2-40B4-BE49-F238E27FC236}">
                <a16:creationId xmlns:a16="http://schemas.microsoft.com/office/drawing/2014/main" id="{DEED23A6-1A6C-43E9-91EC-20DDD6C8F3ED}"/>
              </a:ext>
            </a:extLst>
          </p:cNvPr>
          <p:cNvSpPr>
            <a:spLocks noGrp="1"/>
          </p:cNvSpPr>
          <p:nvPr>
            <p:ph type="sldNum" sz="quarter" idx="12"/>
          </p:nvPr>
        </p:nvSpPr>
        <p:spPr/>
        <p:txBody>
          <a:bodyPr/>
          <a:lstStyle/>
          <a:p>
            <a:fld id="{56FF0F62-A5BD-45C7-AD15-390B3C90002B}" type="slidenum">
              <a:rPr lang="ja-JP" altLang="en-US" smtClean="0"/>
              <a:pPr/>
              <a:t>11</a:t>
            </a:fld>
            <a:endParaRPr lang="ja-JP" altLang="en-US"/>
          </a:p>
        </p:txBody>
      </p:sp>
      <p:sp>
        <p:nvSpPr>
          <p:cNvPr id="14" name="テキスト ボックス 13">
            <a:extLst>
              <a:ext uri="{FF2B5EF4-FFF2-40B4-BE49-F238E27FC236}">
                <a16:creationId xmlns:a16="http://schemas.microsoft.com/office/drawing/2014/main" id="{C3ACFDFD-7ADC-45BF-BF7F-722B356DEBC1}"/>
              </a:ext>
            </a:extLst>
          </p:cNvPr>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ea typeface="+mj-ea"/>
              </a:rPr>
              <a:t>１．大都市圏への人口流出と過疎化の進行</a:t>
            </a:r>
          </a:p>
        </p:txBody>
      </p:sp>
      <p:sp>
        <p:nvSpPr>
          <p:cNvPr id="18" name="角丸四角形 5">
            <a:extLst>
              <a:ext uri="{FF2B5EF4-FFF2-40B4-BE49-F238E27FC236}">
                <a16:creationId xmlns:a16="http://schemas.microsoft.com/office/drawing/2014/main" id="{4C9A1428-D27E-41C1-B9F3-7FC60E62966C}"/>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B5585A0-CEAE-41A2-A8F8-F27C32F1E4F9}"/>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8945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435268" y="6217012"/>
            <a:ext cx="3640509" cy="259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a:solidFill>
                  <a:schemeClr val="tx1"/>
                </a:solidFill>
                <a:latin typeface="+mn-ea"/>
                <a:cs typeface="メイリオ" panose="020B0604030504040204" pitchFamily="50" charset="-128"/>
              </a:rPr>
              <a:t>資料出所：総務省「令和</a:t>
            </a:r>
            <a:r>
              <a:rPr lang="en-US" altLang="ja-JP" sz="900" dirty="0">
                <a:solidFill>
                  <a:schemeClr val="tx1"/>
                </a:solidFill>
                <a:latin typeface="+mn-ea"/>
                <a:cs typeface="メイリオ" panose="020B0604030504040204" pitchFamily="50" charset="-128"/>
              </a:rPr>
              <a:t>4</a:t>
            </a:r>
            <a:r>
              <a:rPr lang="ja-JP" altLang="en-US" sz="900" dirty="0">
                <a:solidFill>
                  <a:schemeClr val="tx1"/>
                </a:solidFill>
                <a:latin typeface="+mn-ea"/>
                <a:cs typeface="メイリオ" panose="020B0604030504040204" pitchFamily="50" charset="-128"/>
              </a:rPr>
              <a:t>年</a:t>
            </a:r>
            <a:r>
              <a:rPr lang="en-US" altLang="ja-JP" sz="900" dirty="0">
                <a:solidFill>
                  <a:schemeClr val="tx1"/>
                </a:solidFill>
                <a:latin typeface="+mn-ea"/>
                <a:cs typeface="メイリオ" panose="020B0604030504040204" pitchFamily="50" charset="-128"/>
              </a:rPr>
              <a:t>4</a:t>
            </a:r>
            <a:r>
              <a:rPr lang="ja-JP" altLang="en-US" sz="900" dirty="0">
                <a:solidFill>
                  <a:schemeClr val="tx1"/>
                </a:solidFill>
                <a:latin typeface="+mn-ea"/>
                <a:cs typeface="メイリオ" panose="020B0604030504040204" pitchFamily="50" charset="-128"/>
              </a:rPr>
              <a:t>月過疎関係市町村都道府県別分布図」</a:t>
            </a:r>
          </a:p>
        </p:txBody>
      </p:sp>
      <p:sp>
        <p:nvSpPr>
          <p:cNvPr id="12" name="テキスト ボックス 11"/>
          <p:cNvSpPr txBox="1"/>
          <p:nvPr/>
        </p:nvSpPr>
        <p:spPr>
          <a:xfrm>
            <a:off x="628650" y="612239"/>
            <a:ext cx="8280220" cy="656590"/>
          </a:xfrm>
          <a:prstGeom prst="rect">
            <a:avLst/>
          </a:prstGeom>
          <a:noFill/>
        </p:spPr>
        <p:txBody>
          <a:bodyPr wrap="square" rtlCol="0">
            <a:spAutoFit/>
          </a:bodyPr>
          <a:lstStyle/>
          <a:p>
            <a:pPr>
              <a:lnSpc>
                <a:spcPts val="2200"/>
              </a:lnSpc>
            </a:pPr>
            <a:r>
              <a:rPr kumimoji="1" lang="ja-JP" altLang="en-US" b="1" dirty="0">
                <a:solidFill>
                  <a:srgbClr val="00B0F0"/>
                </a:solidFill>
              </a:rPr>
              <a:t>過疎化</a:t>
            </a:r>
            <a:endParaRPr kumimoji="1" lang="en-US" altLang="ja-JP" b="1" dirty="0">
              <a:solidFill>
                <a:srgbClr val="00B0F0"/>
              </a:solidFill>
            </a:endParaRPr>
          </a:p>
          <a:p>
            <a:pPr>
              <a:lnSpc>
                <a:spcPts val="2200"/>
              </a:lnSpc>
            </a:pP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総じて地方では人口の自然減に加え、首都圏等への流出によって、過疎化が進んでいます。</a:t>
            </a:r>
          </a:p>
        </p:txBody>
      </p:sp>
      <p:pic>
        <p:nvPicPr>
          <p:cNvPr id="13" name="図 12"/>
          <p:cNvPicPr>
            <a:picLocks noChangeAspect="1"/>
          </p:cNvPicPr>
          <p:nvPr/>
        </p:nvPicPr>
        <p:blipFill>
          <a:blip r:embed="rId2"/>
          <a:stretch>
            <a:fillRect/>
          </a:stretch>
        </p:blipFill>
        <p:spPr>
          <a:xfrm>
            <a:off x="1008802" y="1268829"/>
            <a:ext cx="6952812" cy="4928262"/>
          </a:xfrm>
          <a:prstGeom prst="rect">
            <a:avLst/>
          </a:prstGeom>
        </p:spPr>
      </p:pic>
      <p:sp>
        <p:nvSpPr>
          <p:cNvPr id="5" name="フッター プレースホルダー 4">
            <a:extLst>
              <a:ext uri="{FF2B5EF4-FFF2-40B4-BE49-F238E27FC236}">
                <a16:creationId xmlns:a16="http://schemas.microsoft.com/office/drawing/2014/main" id="{AFBDE683-87FD-4691-A7A6-32CD453C7E38}"/>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7" name="スライド番号プレースホルダー 6">
            <a:extLst>
              <a:ext uri="{FF2B5EF4-FFF2-40B4-BE49-F238E27FC236}">
                <a16:creationId xmlns:a16="http://schemas.microsoft.com/office/drawing/2014/main" id="{6CD11B57-FECF-460A-ADEC-7553534EC40E}"/>
              </a:ext>
            </a:extLst>
          </p:cNvPr>
          <p:cNvSpPr>
            <a:spLocks noGrp="1"/>
          </p:cNvSpPr>
          <p:nvPr>
            <p:ph type="sldNum" sz="quarter" idx="12"/>
          </p:nvPr>
        </p:nvSpPr>
        <p:spPr/>
        <p:txBody>
          <a:bodyPr/>
          <a:lstStyle/>
          <a:p>
            <a:fld id="{56FF0F62-A5BD-45C7-AD15-390B3C90002B}" type="slidenum">
              <a:rPr lang="ja-JP" altLang="en-US" smtClean="0"/>
              <a:pPr/>
              <a:t>12</a:t>
            </a:fld>
            <a:endParaRPr lang="ja-JP" altLang="en-US"/>
          </a:p>
        </p:txBody>
      </p:sp>
      <p:sp>
        <p:nvSpPr>
          <p:cNvPr id="20" name="テキスト ボックス 19">
            <a:extLst>
              <a:ext uri="{FF2B5EF4-FFF2-40B4-BE49-F238E27FC236}">
                <a16:creationId xmlns:a16="http://schemas.microsoft.com/office/drawing/2014/main" id="{52D1EE7C-1B7E-4A5A-B0ED-1309C2DF7203}"/>
              </a:ext>
            </a:extLst>
          </p:cNvPr>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ea typeface="+mj-ea"/>
              </a:rPr>
              <a:t>１．大都市圏への人口流出と過疎化の進行</a:t>
            </a:r>
          </a:p>
        </p:txBody>
      </p:sp>
      <p:sp>
        <p:nvSpPr>
          <p:cNvPr id="22" name="テキスト ボックス 21">
            <a:extLst>
              <a:ext uri="{FF2B5EF4-FFF2-40B4-BE49-F238E27FC236}">
                <a16:creationId xmlns:a16="http://schemas.microsoft.com/office/drawing/2014/main" id="{6BE7B5A0-A521-4E88-8542-3E912CB7CBB6}"/>
              </a:ext>
            </a:extLst>
          </p:cNvPr>
          <p:cNvSpPr txBox="1"/>
          <p:nvPr/>
        </p:nvSpPr>
        <p:spPr>
          <a:xfrm>
            <a:off x="1008802" y="1377729"/>
            <a:ext cx="4423141" cy="389146"/>
          </a:xfrm>
          <a:prstGeom prst="roundRect">
            <a:avLst>
              <a:gd name="adj" fmla="val 26839"/>
            </a:avLst>
          </a:prstGeom>
          <a:solidFill>
            <a:srgbClr val="00B0F0"/>
          </a:solidFill>
        </p:spPr>
        <p:txBody>
          <a:bodyPr wrap="square" bIns="36000" rtlCol="0">
            <a:spAutoFit/>
          </a:bodyPr>
          <a:lstStyle/>
          <a:p>
            <a:pPr algn="ctr"/>
            <a:r>
              <a:rPr lang="zh-TW" altLang="en-US" sz="1600" b="1" dirty="0">
                <a:solidFill>
                  <a:schemeClr val="bg1"/>
                </a:solidFill>
                <a:latin typeface="メイリオ" panose="020B0604030504040204" pitchFamily="50" charset="-128"/>
                <a:ea typeface="メイリオ" panose="020B0604030504040204" pitchFamily="50" charset="-128"/>
              </a:rPr>
              <a:t>過疎関係市町村都道府県別分布図（日本全図）</a:t>
            </a:r>
          </a:p>
        </p:txBody>
      </p:sp>
      <p:sp>
        <p:nvSpPr>
          <p:cNvPr id="25" name="角丸四角形 5">
            <a:extLst>
              <a:ext uri="{FF2B5EF4-FFF2-40B4-BE49-F238E27FC236}">
                <a16:creationId xmlns:a16="http://schemas.microsoft.com/office/drawing/2014/main" id="{4638DEF9-24B3-4201-9018-C95B2058B989}"/>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C0340AEC-B482-4846-B046-FE0D16E271FD}"/>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791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思考の吹き出し: 雲形 23">
            <a:extLst>
              <a:ext uri="{FF2B5EF4-FFF2-40B4-BE49-F238E27FC236}">
                <a16:creationId xmlns:a16="http://schemas.microsoft.com/office/drawing/2014/main" id="{11EDE305-5791-490A-B56C-14F3DF2157F3}"/>
              </a:ext>
            </a:extLst>
          </p:cNvPr>
          <p:cNvSpPr/>
          <p:nvPr/>
        </p:nvSpPr>
        <p:spPr>
          <a:xfrm>
            <a:off x="5499652" y="3429000"/>
            <a:ext cx="3045863" cy="2187893"/>
          </a:xfrm>
          <a:prstGeom prst="cloudCallout">
            <a:avLst>
              <a:gd name="adj1" fmla="val 6577"/>
              <a:gd name="adj2" fmla="val 419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37696" y="787642"/>
            <a:ext cx="8353607" cy="337144"/>
          </a:xfrm>
          <a:prstGeom prst="rect">
            <a:avLst/>
          </a:prstGeom>
        </p:spPr>
        <p:txBody>
          <a:bodyPr wrap="square">
            <a:spAutoFit/>
          </a:bodyPr>
          <a:lstStyle/>
          <a:p>
            <a:pPr>
              <a:lnSpc>
                <a:spcPts val="2200"/>
              </a:lnSpc>
            </a:pPr>
            <a:r>
              <a:rPr lang="ja-JP" altLang="en-US" b="1" dirty="0">
                <a:solidFill>
                  <a:srgbClr val="F19001"/>
                </a:solidFill>
                <a:latin typeface="+mn-ea"/>
              </a:rPr>
              <a:t>＜連合の考え方・政策＞</a:t>
            </a:r>
            <a:endParaRPr lang="en-US" altLang="ja-JP" b="1" dirty="0">
              <a:solidFill>
                <a:srgbClr val="F19001"/>
              </a:solidFill>
              <a:latin typeface="+mn-ea"/>
            </a:endParaRPr>
          </a:p>
        </p:txBody>
      </p:sp>
      <p:sp>
        <p:nvSpPr>
          <p:cNvPr id="8" name="テキスト ボックス 7"/>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ea typeface="+mj-ea"/>
              </a:rPr>
              <a:t>１．大都市圏への人口流出と過疎化の進行</a:t>
            </a: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13</a:t>
            </a:fld>
            <a:endParaRPr lang="ja-JP" altLang="en-US"/>
          </a:p>
        </p:txBody>
      </p:sp>
      <p:sp>
        <p:nvSpPr>
          <p:cNvPr id="2" name="四角形: 角を丸くする 1">
            <a:extLst>
              <a:ext uri="{FF2B5EF4-FFF2-40B4-BE49-F238E27FC236}">
                <a16:creationId xmlns:a16="http://schemas.microsoft.com/office/drawing/2014/main" id="{8E56B8AE-88C9-4820-8CDF-5945AC0D1BA4}"/>
              </a:ext>
            </a:extLst>
          </p:cNvPr>
          <p:cNvSpPr/>
          <p:nvPr/>
        </p:nvSpPr>
        <p:spPr>
          <a:xfrm>
            <a:off x="494902" y="1304836"/>
            <a:ext cx="7963298" cy="1760919"/>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大都市一極集中による弊害の是正に向けて、地域の特性を活かした  まちづくりを推進することで、知識・産業集積等地域産業の活性化による地域雇用の増大をはかる。そのために、核となる企業への支援を行い、地域内・地域間の連携を強化して、地域産業としての国際競争力を高める。</a:t>
            </a:r>
          </a:p>
        </p:txBody>
      </p:sp>
      <p:sp>
        <p:nvSpPr>
          <p:cNvPr id="11" name="角丸四角形 5">
            <a:extLst>
              <a:ext uri="{FF2B5EF4-FFF2-40B4-BE49-F238E27FC236}">
                <a16:creationId xmlns:a16="http://schemas.microsoft.com/office/drawing/2014/main" id="{831995FE-4A8D-4684-9F49-699203A0E53D}"/>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D4DE04F-89A9-4CBE-8DC1-1893E701B2F0}"/>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64496C9E-7791-408E-9444-09DB15551686}"/>
              </a:ext>
            </a:extLst>
          </p:cNvPr>
          <p:cNvSpPr/>
          <p:nvPr/>
        </p:nvSpPr>
        <p:spPr>
          <a:xfrm>
            <a:off x="494902" y="3174660"/>
            <a:ext cx="4646941" cy="1760919"/>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大都市圏への一極集中とそれに伴う住環境悪化、通勤問題、交通渋滞、防災問題など、様々な弊害を是正するため、地方分権や行政改革について国民的な議論を推進する。</a:t>
            </a:r>
          </a:p>
        </p:txBody>
      </p:sp>
      <p:pic>
        <p:nvPicPr>
          <p:cNvPr id="17" name="図 16">
            <a:extLst>
              <a:ext uri="{FF2B5EF4-FFF2-40B4-BE49-F238E27FC236}">
                <a16:creationId xmlns:a16="http://schemas.microsoft.com/office/drawing/2014/main" id="{DE8B127E-5174-43E6-A233-C32B46A6B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2686" y="3429000"/>
            <a:ext cx="2493029" cy="2262437"/>
          </a:xfrm>
          <a:prstGeom prst="rect">
            <a:avLst/>
          </a:prstGeom>
        </p:spPr>
      </p:pic>
      <p:pic>
        <p:nvPicPr>
          <p:cNvPr id="23" name="図 22">
            <a:extLst>
              <a:ext uri="{FF2B5EF4-FFF2-40B4-BE49-F238E27FC236}">
                <a16:creationId xmlns:a16="http://schemas.microsoft.com/office/drawing/2014/main" id="{ADB339CE-9A14-40F5-A192-CD027FEDC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800" y="4792858"/>
            <a:ext cx="1216490" cy="1520612"/>
          </a:xfrm>
          <a:prstGeom prst="rect">
            <a:avLst/>
          </a:prstGeom>
        </p:spPr>
      </p:pic>
    </p:spTree>
    <p:extLst>
      <p:ext uri="{BB962C8B-B14F-4D97-AF65-F5344CB8AC3E}">
        <p14:creationId xmlns:p14="http://schemas.microsoft.com/office/powerpoint/2010/main" val="403768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951602" y="5222496"/>
            <a:ext cx="3192398" cy="234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a:solidFill>
                  <a:schemeClr val="accent3">
                    <a:lumMod val="50000"/>
                  </a:schemeClr>
                </a:solidFill>
                <a:latin typeface="+mn-ea"/>
                <a:cs typeface="メイリオ" panose="020B0604030504040204" pitchFamily="50" charset="-128"/>
              </a:rPr>
              <a:t>資料出所：厚生労働省「平成</a:t>
            </a:r>
            <a:r>
              <a:rPr lang="en-US" altLang="ja-JP" sz="900" dirty="0">
                <a:solidFill>
                  <a:schemeClr val="accent3">
                    <a:lumMod val="50000"/>
                  </a:schemeClr>
                </a:solidFill>
                <a:latin typeface="+mn-ea"/>
                <a:cs typeface="メイリオ" panose="020B0604030504040204" pitchFamily="50" charset="-128"/>
              </a:rPr>
              <a:t>27</a:t>
            </a:r>
            <a:r>
              <a:rPr lang="ja-JP" altLang="en-US" sz="900" dirty="0">
                <a:solidFill>
                  <a:schemeClr val="accent3">
                    <a:lumMod val="50000"/>
                  </a:schemeClr>
                </a:solidFill>
                <a:latin typeface="+mn-ea"/>
                <a:cs typeface="メイリオ" panose="020B0604030504040204" pitchFamily="50" charset="-128"/>
              </a:rPr>
              <a:t>年版　労働経済の分析」</a:t>
            </a:r>
          </a:p>
        </p:txBody>
      </p:sp>
      <p:sp>
        <p:nvSpPr>
          <p:cNvPr id="12" name="テキスト ボックス 11"/>
          <p:cNvSpPr txBox="1"/>
          <p:nvPr/>
        </p:nvSpPr>
        <p:spPr>
          <a:xfrm>
            <a:off x="628650" y="629567"/>
            <a:ext cx="8280220" cy="938719"/>
          </a:xfrm>
          <a:prstGeom prst="rect">
            <a:avLst/>
          </a:prstGeom>
          <a:noFill/>
        </p:spPr>
        <p:txBody>
          <a:bodyPr wrap="square" rtlCol="0">
            <a:spAutoFit/>
          </a:bodyPr>
          <a:lstStyle/>
          <a:p>
            <a:pPr>
              <a:lnSpc>
                <a:spcPts val="2200"/>
              </a:lnSpc>
            </a:pPr>
            <a:r>
              <a:rPr lang="ja-JP" altLang="en-US" b="1" dirty="0">
                <a:solidFill>
                  <a:srgbClr val="00B0F0"/>
                </a:solidFill>
              </a:rPr>
              <a:t>全都道府県でサービス業の付加価値シェアが大きく上昇</a:t>
            </a:r>
            <a:endParaRPr kumimoji="1" lang="en-US" altLang="ja-JP" b="1" dirty="0">
              <a:solidFill>
                <a:srgbClr val="00B0F0"/>
              </a:solidFill>
            </a:endParaRPr>
          </a:p>
          <a:p>
            <a:pPr>
              <a:lnSpc>
                <a:spcPts val="2200"/>
              </a:lnSpc>
            </a:pP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全産業の付加価値に対してサービス業の付加価値が占める割合の変化を見ると、全都道府県で大きく上昇しています。特に地方圏においてサービス業の比重が高まっています。</a:t>
            </a:r>
          </a:p>
        </p:txBody>
      </p:sp>
      <p:sp>
        <p:nvSpPr>
          <p:cNvPr id="5" name="フッター プレースホルダー 4">
            <a:extLst>
              <a:ext uri="{FF2B5EF4-FFF2-40B4-BE49-F238E27FC236}">
                <a16:creationId xmlns:a16="http://schemas.microsoft.com/office/drawing/2014/main" id="{939C590D-5EE3-44BB-A16C-C62CD118506C}"/>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8" name="スライド番号プレースホルダー 7">
            <a:extLst>
              <a:ext uri="{FF2B5EF4-FFF2-40B4-BE49-F238E27FC236}">
                <a16:creationId xmlns:a16="http://schemas.microsoft.com/office/drawing/2014/main" id="{FB800EAD-0304-45B3-81EE-41FBAF345E45}"/>
              </a:ext>
            </a:extLst>
          </p:cNvPr>
          <p:cNvSpPr>
            <a:spLocks noGrp="1"/>
          </p:cNvSpPr>
          <p:nvPr>
            <p:ph type="sldNum" sz="quarter" idx="12"/>
          </p:nvPr>
        </p:nvSpPr>
        <p:spPr/>
        <p:txBody>
          <a:bodyPr/>
          <a:lstStyle/>
          <a:p>
            <a:fld id="{56FF0F62-A5BD-45C7-AD15-390B3C90002B}" type="slidenum">
              <a:rPr lang="ja-JP" altLang="en-US" smtClean="0"/>
              <a:pPr/>
              <a:t>14</a:t>
            </a:fld>
            <a:endParaRPr lang="ja-JP" altLang="en-US"/>
          </a:p>
        </p:txBody>
      </p:sp>
      <p:sp>
        <p:nvSpPr>
          <p:cNvPr id="16" name="テキスト ボックス 15">
            <a:extLst>
              <a:ext uri="{FF2B5EF4-FFF2-40B4-BE49-F238E27FC236}">
                <a16:creationId xmlns:a16="http://schemas.microsoft.com/office/drawing/2014/main" id="{CA06E685-006F-40AF-A444-358D9CFAB206}"/>
              </a:ext>
            </a:extLst>
          </p:cNvPr>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ea typeface="+mj-ea"/>
              </a:rPr>
              <a:t>２．産業構造の変化</a:t>
            </a:r>
          </a:p>
        </p:txBody>
      </p:sp>
      <p:sp>
        <p:nvSpPr>
          <p:cNvPr id="24" name="角丸四角形 5">
            <a:extLst>
              <a:ext uri="{FF2B5EF4-FFF2-40B4-BE49-F238E27FC236}">
                <a16:creationId xmlns:a16="http://schemas.microsoft.com/office/drawing/2014/main" id="{3B2FA0C3-B793-4249-9748-942349B1FCBB}"/>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BB8EA9C-47EC-47CA-BDFA-110E774ECB28}"/>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78D563E6-E054-4DC6-8242-25FC6FE160BB}"/>
              </a:ext>
            </a:extLst>
          </p:cNvPr>
          <p:cNvPicPr>
            <a:picLocks noChangeAspect="1"/>
          </p:cNvPicPr>
          <p:nvPr/>
        </p:nvPicPr>
        <p:blipFill>
          <a:blip r:embed="rId2"/>
          <a:stretch>
            <a:fillRect/>
          </a:stretch>
        </p:blipFill>
        <p:spPr>
          <a:xfrm>
            <a:off x="162434" y="2421015"/>
            <a:ext cx="8746436" cy="2752995"/>
          </a:xfrm>
          <a:prstGeom prst="rect">
            <a:avLst/>
          </a:prstGeom>
        </p:spPr>
      </p:pic>
      <p:sp>
        <p:nvSpPr>
          <p:cNvPr id="21" name="テキスト ボックス 20">
            <a:extLst>
              <a:ext uri="{FF2B5EF4-FFF2-40B4-BE49-F238E27FC236}">
                <a16:creationId xmlns:a16="http://schemas.microsoft.com/office/drawing/2014/main" id="{6C22FAFA-E67D-4589-B4AE-6817AB928E1F}"/>
              </a:ext>
            </a:extLst>
          </p:cNvPr>
          <p:cNvSpPr txBox="1"/>
          <p:nvPr/>
        </p:nvSpPr>
        <p:spPr>
          <a:xfrm>
            <a:off x="2743200" y="2255507"/>
            <a:ext cx="3670852" cy="346115"/>
          </a:xfrm>
          <a:prstGeom prst="roundRect">
            <a:avLst>
              <a:gd name="adj" fmla="val 26839"/>
            </a:avLst>
          </a:prstGeom>
          <a:solidFill>
            <a:srgbClr val="00B0F0"/>
          </a:solidFill>
        </p:spPr>
        <p:txBody>
          <a:bodyPr wrap="square" bIns="0"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サービス業の付加価値シェアの変化</a:t>
            </a:r>
          </a:p>
        </p:txBody>
      </p:sp>
      <p:pic>
        <p:nvPicPr>
          <p:cNvPr id="4" name="図 3">
            <a:extLst>
              <a:ext uri="{FF2B5EF4-FFF2-40B4-BE49-F238E27FC236}">
                <a16:creationId xmlns:a16="http://schemas.microsoft.com/office/drawing/2014/main" id="{57671E6E-A715-4EAB-8E3A-261A4A62F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800" y="5640549"/>
            <a:ext cx="1379351" cy="1154411"/>
          </a:xfrm>
          <a:prstGeom prst="rect">
            <a:avLst/>
          </a:prstGeom>
        </p:spPr>
      </p:pic>
    </p:spTree>
    <p:extLst>
      <p:ext uri="{BB962C8B-B14F-4D97-AF65-F5344CB8AC3E}">
        <p14:creationId xmlns:p14="http://schemas.microsoft.com/office/powerpoint/2010/main" val="191633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C7AECFD-225F-4566-AC58-202B308403CA}"/>
              </a:ext>
            </a:extLst>
          </p:cNvPr>
          <p:cNvPicPr>
            <a:picLocks noChangeAspect="1"/>
          </p:cNvPicPr>
          <p:nvPr/>
        </p:nvPicPr>
        <p:blipFill>
          <a:blip r:embed="rId2"/>
          <a:stretch>
            <a:fillRect/>
          </a:stretch>
        </p:blipFill>
        <p:spPr>
          <a:xfrm>
            <a:off x="671439" y="950597"/>
            <a:ext cx="7851365" cy="2692134"/>
          </a:xfrm>
          <a:prstGeom prst="rect">
            <a:avLst/>
          </a:prstGeom>
        </p:spPr>
      </p:pic>
      <p:sp>
        <p:nvSpPr>
          <p:cNvPr id="6" name="正方形/長方形 5"/>
          <p:cNvSpPr/>
          <p:nvPr/>
        </p:nvSpPr>
        <p:spPr>
          <a:xfrm>
            <a:off x="5693601" y="6375403"/>
            <a:ext cx="3192398" cy="234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a:solidFill>
                  <a:schemeClr val="accent3">
                    <a:lumMod val="50000"/>
                  </a:schemeClr>
                </a:solidFill>
                <a:latin typeface="+mn-ea"/>
                <a:cs typeface="メイリオ" panose="020B0604030504040204" pitchFamily="50" charset="-128"/>
              </a:rPr>
              <a:t>資料出所：厚生労働省「平成</a:t>
            </a:r>
            <a:r>
              <a:rPr lang="en-US" altLang="ja-JP" sz="900" dirty="0">
                <a:solidFill>
                  <a:schemeClr val="accent3">
                    <a:lumMod val="50000"/>
                  </a:schemeClr>
                </a:solidFill>
                <a:latin typeface="+mn-ea"/>
                <a:cs typeface="メイリオ" panose="020B0604030504040204" pitchFamily="50" charset="-128"/>
              </a:rPr>
              <a:t>25</a:t>
            </a:r>
            <a:r>
              <a:rPr lang="ja-JP" altLang="en-US" sz="900" dirty="0">
                <a:solidFill>
                  <a:schemeClr val="accent3">
                    <a:lumMod val="50000"/>
                  </a:schemeClr>
                </a:solidFill>
                <a:latin typeface="+mn-ea"/>
                <a:cs typeface="メイリオ" panose="020B0604030504040204" pitchFamily="50" charset="-128"/>
              </a:rPr>
              <a:t>年版　労働経済の分析」</a:t>
            </a:r>
          </a:p>
        </p:txBody>
      </p:sp>
      <p:sp>
        <p:nvSpPr>
          <p:cNvPr id="12" name="テキスト ボックス 11"/>
          <p:cNvSpPr txBox="1"/>
          <p:nvPr/>
        </p:nvSpPr>
        <p:spPr>
          <a:xfrm>
            <a:off x="628650" y="629567"/>
            <a:ext cx="8280220" cy="374461"/>
          </a:xfrm>
          <a:prstGeom prst="rect">
            <a:avLst/>
          </a:prstGeom>
          <a:noFill/>
        </p:spPr>
        <p:txBody>
          <a:bodyPr wrap="square" rtlCol="0">
            <a:spAutoFit/>
          </a:bodyPr>
          <a:lstStyle/>
          <a:p>
            <a:pPr>
              <a:lnSpc>
                <a:spcPts val="2200"/>
              </a:lnSpc>
            </a:pPr>
            <a:r>
              <a:rPr lang="ja-JP" altLang="en-US" b="1" dirty="0">
                <a:solidFill>
                  <a:srgbClr val="00B0F0"/>
                </a:solidFill>
              </a:rPr>
              <a:t>サービス産業は非正規雇用で働く労働者の割合が特に多い（特に女性）</a:t>
            </a:r>
            <a:endParaRPr kumimoji="1" lang="en-US" altLang="ja-JP" b="1" dirty="0">
              <a:solidFill>
                <a:srgbClr val="00B0F0"/>
              </a:solidFill>
            </a:endParaRPr>
          </a:p>
        </p:txBody>
      </p:sp>
      <p:sp>
        <p:nvSpPr>
          <p:cNvPr id="5" name="フッター プレースホルダー 4">
            <a:extLst>
              <a:ext uri="{FF2B5EF4-FFF2-40B4-BE49-F238E27FC236}">
                <a16:creationId xmlns:a16="http://schemas.microsoft.com/office/drawing/2014/main" id="{939C590D-5EE3-44BB-A16C-C62CD118506C}"/>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8" name="スライド番号プレースホルダー 7">
            <a:extLst>
              <a:ext uri="{FF2B5EF4-FFF2-40B4-BE49-F238E27FC236}">
                <a16:creationId xmlns:a16="http://schemas.microsoft.com/office/drawing/2014/main" id="{FB800EAD-0304-45B3-81EE-41FBAF345E45}"/>
              </a:ext>
            </a:extLst>
          </p:cNvPr>
          <p:cNvSpPr>
            <a:spLocks noGrp="1"/>
          </p:cNvSpPr>
          <p:nvPr>
            <p:ph type="sldNum" sz="quarter" idx="12"/>
          </p:nvPr>
        </p:nvSpPr>
        <p:spPr/>
        <p:txBody>
          <a:bodyPr/>
          <a:lstStyle/>
          <a:p>
            <a:fld id="{56FF0F62-A5BD-45C7-AD15-390B3C90002B}" type="slidenum">
              <a:rPr lang="ja-JP" altLang="en-US" smtClean="0"/>
              <a:pPr/>
              <a:t>15</a:t>
            </a:fld>
            <a:endParaRPr lang="ja-JP" altLang="en-US"/>
          </a:p>
        </p:txBody>
      </p:sp>
      <p:sp>
        <p:nvSpPr>
          <p:cNvPr id="16" name="テキスト ボックス 15">
            <a:extLst>
              <a:ext uri="{FF2B5EF4-FFF2-40B4-BE49-F238E27FC236}">
                <a16:creationId xmlns:a16="http://schemas.microsoft.com/office/drawing/2014/main" id="{CA06E685-006F-40AF-A444-358D9CFAB206}"/>
              </a:ext>
            </a:extLst>
          </p:cNvPr>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ea typeface="+mj-ea"/>
              </a:rPr>
              <a:t>２．産業構造の変化</a:t>
            </a:r>
          </a:p>
        </p:txBody>
      </p:sp>
      <p:sp>
        <p:nvSpPr>
          <p:cNvPr id="24" name="角丸四角形 5">
            <a:extLst>
              <a:ext uri="{FF2B5EF4-FFF2-40B4-BE49-F238E27FC236}">
                <a16:creationId xmlns:a16="http://schemas.microsoft.com/office/drawing/2014/main" id="{3B2FA0C3-B793-4249-9748-942349B1FCBB}"/>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BB8EA9C-47EC-47CA-BDFA-110E774ECB28}"/>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CC4864FB-4DD6-4D96-8336-FB12263976C9}"/>
              </a:ext>
            </a:extLst>
          </p:cNvPr>
          <p:cNvPicPr>
            <a:picLocks noChangeAspect="1"/>
          </p:cNvPicPr>
          <p:nvPr/>
        </p:nvPicPr>
        <p:blipFill>
          <a:blip r:embed="rId3"/>
          <a:stretch>
            <a:fillRect/>
          </a:stretch>
        </p:blipFill>
        <p:spPr>
          <a:xfrm>
            <a:off x="671439" y="3642731"/>
            <a:ext cx="7851365" cy="2711986"/>
          </a:xfrm>
          <a:prstGeom prst="rect">
            <a:avLst/>
          </a:prstGeom>
        </p:spPr>
      </p:pic>
      <p:cxnSp>
        <p:nvCxnSpPr>
          <p:cNvPr id="9" name="直線矢印コネクタ 8">
            <a:extLst>
              <a:ext uri="{FF2B5EF4-FFF2-40B4-BE49-F238E27FC236}">
                <a16:creationId xmlns:a16="http://schemas.microsoft.com/office/drawing/2014/main" id="{00B2D9CE-BF1F-4505-87C8-874A28F26B02}"/>
              </a:ext>
            </a:extLst>
          </p:cNvPr>
          <p:cNvCxnSpPr/>
          <p:nvPr/>
        </p:nvCxnSpPr>
        <p:spPr>
          <a:xfrm>
            <a:off x="1351722" y="2531165"/>
            <a:ext cx="331304" cy="2517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442710EE-1DAA-419E-9E77-4EB1F4993C5B}"/>
              </a:ext>
            </a:extLst>
          </p:cNvPr>
          <p:cNvCxnSpPr/>
          <p:nvPr/>
        </p:nvCxnSpPr>
        <p:spPr>
          <a:xfrm>
            <a:off x="1271100" y="5382777"/>
            <a:ext cx="331304" cy="2517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C4706C8-005D-4687-9B32-DD0D36E88131}"/>
              </a:ext>
            </a:extLst>
          </p:cNvPr>
          <p:cNvSpPr/>
          <p:nvPr/>
        </p:nvSpPr>
        <p:spPr>
          <a:xfrm>
            <a:off x="1171575" y="2352675"/>
            <a:ext cx="3343275" cy="609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07D2404-08FB-4A12-ADB4-17AB614D8DEC}"/>
              </a:ext>
            </a:extLst>
          </p:cNvPr>
          <p:cNvSpPr/>
          <p:nvPr/>
        </p:nvSpPr>
        <p:spPr>
          <a:xfrm>
            <a:off x="5129287" y="2324100"/>
            <a:ext cx="3290814" cy="6377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609CBFC-0ED6-4A39-BBD6-436325DEFECB}"/>
              </a:ext>
            </a:extLst>
          </p:cNvPr>
          <p:cNvSpPr/>
          <p:nvPr/>
        </p:nvSpPr>
        <p:spPr>
          <a:xfrm>
            <a:off x="1152525" y="5067300"/>
            <a:ext cx="3381375" cy="609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03A06078-C197-4043-ADC6-6141963F0C56}"/>
              </a:ext>
            </a:extLst>
          </p:cNvPr>
          <p:cNvSpPr/>
          <p:nvPr/>
        </p:nvSpPr>
        <p:spPr>
          <a:xfrm>
            <a:off x="5162550" y="5038724"/>
            <a:ext cx="3286125" cy="6572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08985" y="2489698"/>
            <a:ext cx="236589" cy="410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12447" y="5197032"/>
            <a:ext cx="236589" cy="410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52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思考の吹き出し: 雲形 14">
            <a:extLst>
              <a:ext uri="{FF2B5EF4-FFF2-40B4-BE49-F238E27FC236}">
                <a16:creationId xmlns:a16="http://schemas.microsoft.com/office/drawing/2014/main" id="{6BC487A4-A0E2-47C3-B4FA-469746D1206D}"/>
              </a:ext>
            </a:extLst>
          </p:cNvPr>
          <p:cNvSpPr/>
          <p:nvPr/>
        </p:nvSpPr>
        <p:spPr>
          <a:xfrm>
            <a:off x="5653548" y="3174660"/>
            <a:ext cx="3328082" cy="2658871"/>
          </a:xfrm>
          <a:prstGeom prst="cloudCallout">
            <a:avLst>
              <a:gd name="adj1" fmla="val 6577"/>
              <a:gd name="adj2" fmla="val 419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37696" y="787642"/>
            <a:ext cx="8353607" cy="337144"/>
          </a:xfrm>
          <a:prstGeom prst="rect">
            <a:avLst/>
          </a:prstGeom>
        </p:spPr>
        <p:txBody>
          <a:bodyPr wrap="square">
            <a:spAutoFit/>
          </a:bodyPr>
          <a:lstStyle/>
          <a:p>
            <a:pPr>
              <a:lnSpc>
                <a:spcPts val="2200"/>
              </a:lnSpc>
            </a:pPr>
            <a:r>
              <a:rPr lang="ja-JP" altLang="en-US" b="1" dirty="0">
                <a:solidFill>
                  <a:srgbClr val="F19001"/>
                </a:solidFill>
                <a:latin typeface="+mn-ea"/>
              </a:rPr>
              <a:t>＜連合の考え方・政策＞</a:t>
            </a:r>
            <a:endParaRPr lang="en-US" altLang="ja-JP" b="1" dirty="0">
              <a:solidFill>
                <a:srgbClr val="F19001"/>
              </a:solidFill>
              <a:latin typeface="+mn-ea"/>
            </a:endParaRPr>
          </a:p>
        </p:txBody>
      </p:sp>
      <p:sp>
        <p:nvSpPr>
          <p:cNvPr id="8" name="テキスト ボックス 7"/>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rPr>
              <a:t>２．産業構造の変化</a:t>
            </a: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16</a:t>
            </a:fld>
            <a:endParaRPr lang="ja-JP" altLang="en-US"/>
          </a:p>
        </p:txBody>
      </p:sp>
      <p:sp>
        <p:nvSpPr>
          <p:cNvPr id="2" name="四角形: 角を丸くする 1">
            <a:extLst>
              <a:ext uri="{FF2B5EF4-FFF2-40B4-BE49-F238E27FC236}">
                <a16:creationId xmlns:a16="http://schemas.microsoft.com/office/drawing/2014/main" id="{8E56B8AE-88C9-4820-8CDF-5945AC0D1BA4}"/>
              </a:ext>
            </a:extLst>
          </p:cNvPr>
          <p:cNvSpPr/>
          <p:nvPr/>
        </p:nvSpPr>
        <p:spPr>
          <a:xfrm>
            <a:off x="494902" y="1304836"/>
            <a:ext cx="7963298" cy="1760919"/>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中小企業を中心に、この間のエネルギーや原材料費の高騰、労務費などの上昇を価格転嫁できずに収益が悪化している。また、建設業や運輸業、サービス業・小売業、医療・福祉業をはじめとして人手不足が収益力の強化を妨げており、企業規模間、地域間、業種間の差が大きくなっている。</a:t>
            </a:r>
          </a:p>
        </p:txBody>
      </p:sp>
      <p:sp>
        <p:nvSpPr>
          <p:cNvPr id="11" name="角丸四角形 5">
            <a:extLst>
              <a:ext uri="{FF2B5EF4-FFF2-40B4-BE49-F238E27FC236}">
                <a16:creationId xmlns:a16="http://schemas.microsoft.com/office/drawing/2014/main" id="{831995FE-4A8D-4684-9F49-699203A0E53D}"/>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D4DE04F-89A9-4CBE-8DC1-1893E701B2F0}"/>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64496C9E-7791-408E-9444-09DB15551686}"/>
              </a:ext>
            </a:extLst>
          </p:cNvPr>
          <p:cNvSpPr/>
          <p:nvPr/>
        </p:nvSpPr>
        <p:spPr>
          <a:xfrm>
            <a:off x="494902" y="3174660"/>
            <a:ext cx="5057759" cy="3092931"/>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雇用の安定・創出を実現するために、全都道府県において、労使と連携した懇談会・研究会の活性化をはかる。地域の労働組合代表と地方経済産業局、また地域の労働組合代表と中小企業再生支援協議会等の中小企業を支援する各機関とが、地域の産業振興と雇用・労働条件の維持・安定など、地域活性化策について意見・情報交換を行う場を設ける。</a:t>
            </a:r>
          </a:p>
        </p:txBody>
      </p:sp>
      <p:pic>
        <p:nvPicPr>
          <p:cNvPr id="4" name="図 3">
            <a:extLst>
              <a:ext uri="{FF2B5EF4-FFF2-40B4-BE49-F238E27FC236}">
                <a16:creationId xmlns:a16="http://schemas.microsoft.com/office/drawing/2014/main" id="{EECF42D4-6B4B-4865-8274-67C044420C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1368" y="3467908"/>
            <a:ext cx="2802193" cy="1940926"/>
          </a:xfrm>
          <a:prstGeom prst="rect">
            <a:avLst/>
          </a:prstGeom>
        </p:spPr>
      </p:pic>
      <p:pic>
        <p:nvPicPr>
          <p:cNvPr id="9" name="図 8">
            <a:extLst>
              <a:ext uri="{FF2B5EF4-FFF2-40B4-BE49-F238E27FC236}">
                <a16:creationId xmlns:a16="http://schemas.microsoft.com/office/drawing/2014/main" id="{6E05A167-A2B1-4B8B-8B17-142AA6C07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521" y="4808542"/>
            <a:ext cx="1035740" cy="1529708"/>
          </a:xfrm>
          <a:prstGeom prst="rect">
            <a:avLst/>
          </a:prstGeom>
        </p:spPr>
      </p:pic>
      <p:sp>
        <p:nvSpPr>
          <p:cNvPr id="3" name="テキスト ボックス 2"/>
          <p:cNvSpPr txBox="1"/>
          <p:nvPr/>
        </p:nvSpPr>
        <p:spPr>
          <a:xfrm>
            <a:off x="6199537" y="4730316"/>
            <a:ext cx="592243" cy="156453"/>
          </a:xfrm>
          <a:prstGeom prst="rect">
            <a:avLst/>
          </a:prstGeom>
          <a:solidFill>
            <a:srgbClr val="FFFF00"/>
          </a:solidFill>
          <a:ln>
            <a:noFill/>
          </a:ln>
        </p:spPr>
        <p:txBody>
          <a:bodyPr wrap="square" rtlCol="0">
            <a:spAutoFit/>
          </a:bodyPr>
          <a:lstStyle/>
          <a:p>
            <a:pPr algn="ctr">
              <a:lnSpc>
                <a:spcPts val="500"/>
              </a:lnSpc>
            </a:pPr>
            <a:r>
              <a:rPr kumimoji="1" lang="ja-JP" altLang="en-US" sz="800" b="1" dirty="0">
                <a:latin typeface="BIZ UDPゴシック" panose="020B0400000000000000" pitchFamily="50" charset="-128"/>
                <a:ea typeface="BIZ UDPゴシック" panose="020B0400000000000000" pitchFamily="50" charset="-128"/>
              </a:rPr>
              <a:t>正規雇用</a:t>
            </a:r>
          </a:p>
        </p:txBody>
      </p:sp>
      <p:sp>
        <p:nvSpPr>
          <p:cNvPr id="16" name="テキスト ボックス 15"/>
          <p:cNvSpPr txBox="1"/>
          <p:nvPr/>
        </p:nvSpPr>
        <p:spPr>
          <a:xfrm>
            <a:off x="7679291" y="4393677"/>
            <a:ext cx="730200" cy="156453"/>
          </a:xfrm>
          <a:prstGeom prst="rect">
            <a:avLst/>
          </a:prstGeom>
          <a:solidFill>
            <a:srgbClr val="FFFF00"/>
          </a:solidFill>
          <a:ln>
            <a:noFill/>
          </a:ln>
        </p:spPr>
        <p:txBody>
          <a:bodyPr wrap="square" rtlCol="0">
            <a:spAutoFit/>
          </a:bodyPr>
          <a:lstStyle/>
          <a:p>
            <a:pPr algn="ctr">
              <a:lnSpc>
                <a:spcPts val="500"/>
              </a:lnSpc>
            </a:pPr>
            <a:r>
              <a:rPr lang="ja-JP" altLang="en-US" sz="800" b="1" dirty="0">
                <a:latin typeface="BIZ UDPゴシック" panose="020B0400000000000000" pitchFamily="50" charset="-128"/>
                <a:ea typeface="BIZ UDPゴシック" panose="020B0400000000000000" pitchFamily="50" charset="-128"/>
              </a:rPr>
              <a:t>非正規</a:t>
            </a:r>
            <a:r>
              <a:rPr kumimoji="1" lang="ja-JP" altLang="en-US" sz="800" b="1" dirty="0">
                <a:latin typeface="BIZ UDPゴシック" panose="020B0400000000000000" pitchFamily="50" charset="-128"/>
                <a:ea typeface="BIZ UDPゴシック" panose="020B0400000000000000" pitchFamily="50" charset="-128"/>
              </a:rPr>
              <a:t>雇用</a:t>
            </a:r>
          </a:p>
        </p:txBody>
      </p:sp>
    </p:spTree>
    <p:extLst>
      <p:ext uri="{BB962C8B-B14F-4D97-AF65-F5344CB8AC3E}">
        <p14:creationId xmlns:p14="http://schemas.microsoft.com/office/powerpoint/2010/main" val="2428471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99" y="1803347"/>
            <a:ext cx="7672755" cy="4576353"/>
          </a:xfrm>
          <a:prstGeom prst="rect">
            <a:avLst/>
          </a:prstGeom>
        </p:spPr>
      </p:pic>
      <p:sp>
        <p:nvSpPr>
          <p:cNvPr id="6" name="正方形/長方形 5"/>
          <p:cNvSpPr/>
          <p:nvPr/>
        </p:nvSpPr>
        <p:spPr>
          <a:xfrm>
            <a:off x="5882695" y="6250057"/>
            <a:ext cx="2814209" cy="259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a:solidFill>
                  <a:schemeClr val="accent3">
                    <a:lumMod val="50000"/>
                  </a:schemeClr>
                </a:solidFill>
                <a:latin typeface="+mn-ea"/>
                <a:cs typeface="メイリオ" panose="020B0604030504040204" pitchFamily="50" charset="-128"/>
              </a:rPr>
              <a:t>資料出所：総務省「地方財政関係資料」</a:t>
            </a:r>
          </a:p>
        </p:txBody>
      </p:sp>
      <p:sp>
        <p:nvSpPr>
          <p:cNvPr id="12" name="テキスト ボックス 11"/>
          <p:cNvSpPr txBox="1"/>
          <p:nvPr/>
        </p:nvSpPr>
        <p:spPr>
          <a:xfrm>
            <a:off x="628650" y="629567"/>
            <a:ext cx="8280220" cy="1220847"/>
          </a:xfrm>
          <a:prstGeom prst="rect">
            <a:avLst/>
          </a:prstGeom>
          <a:noFill/>
        </p:spPr>
        <p:txBody>
          <a:bodyPr wrap="square" rtlCol="0">
            <a:spAutoFit/>
          </a:bodyPr>
          <a:lstStyle/>
          <a:p>
            <a:pPr>
              <a:lnSpc>
                <a:spcPts val="2200"/>
              </a:lnSpc>
            </a:pPr>
            <a:r>
              <a:rPr kumimoji="1" lang="ja-JP" altLang="en-US" b="1" dirty="0">
                <a:solidFill>
                  <a:srgbClr val="00B0F0"/>
                </a:solidFill>
              </a:rPr>
              <a:t>地方財政の慢性的な財源不足</a:t>
            </a:r>
            <a:endParaRPr kumimoji="1" lang="en-US" altLang="ja-JP" b="1" dirty="0">
              <a:solidFill>
                <a:srgbClr val="00B0F0"/>
              </a:solidFill>
            </a:endParaRPr>
          </a:p>
          <a:p>
            <a:pPr>
              <a:lnSpc>
                <a:spcPts val="2200"/>
              </a:lnSpc>
            </a:pPr>
            <a:r>
              <a:rPr lang="en-US" altLang="ja-JP" sz="1400" dirty="0">
                <a:solidFill>
                  <a:schemeClr val="accent3">
                    <a:lumMod val="50000"/>
                  </a:schemeClr>
                </a:solidFill>
                <a:latin typeface="BIZ UDゴシック" panose="020B0400000000000000" pitchFamily="49" charset="-128"/>
                <a:ea typeface="BIZ UDゴシック" panose="020B0400000000000000" pitchFamily="49" charset="-128"/>
              </a:rPr>
              <a:t>2022</a:t>
            </a: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年度（令和４年度）は、地方税収入や国税５税の法定率分が増加する中で、経費の節減合理化に努力するとされながらも、社会保障関係費の増加が見込まれることなどにより、</a:t>
            </a:r>
            <a:r>
              <a:rPr lang="en-US" altLang="ja-JP" sz="1400" dirty="0">
                <a:solidFill>
                  <a:schemeClr val="accent3">
                    <a:lumMod val="50000"/>
                  </a:schemeClr>
                </a:solidFill>
                <a:latin typeface="BIZ UDゴシック" panose="020B0400000000000000" pitchFamily="49" charset="-128"/>
                <a:ea typeface="BIZ UDゴシック" panose="020B0400000000000000" pitchFamily="49" charset="-128"/>
              </a:rPr>
              <a:t>2.6</a:t>
            </a: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兆円の財源不足となっています。</a:t>
            </a:r>
          </a:p>
        </p:txBody>
      </p:sp>
      <p:sp>
        <p:nvSpPr>
          <p:cNvPr id="5" name="フッター プレースホルダー 4">
            <a:extLst>
              <a:ext uri="{FF2B5EF4-FFF2-40B4-BE49-F238E27FC236}">
                <a16:creationId xmlns:a16="http://schemas.microsoft.com/office/drawing/2014/main" id="{939C590D-5EE3-44BB-A16C-C62CD118506C}"/>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8" name="スライド番号プレースホルダー 7">
            <a:extLst>
              <a:ext uri="{FF2B5EF4-FFF2-40B4-BE49-F238E27FC236}">
                <a16:creationId xmlns:a16="http://schemas.microsoft.com/office/drawing/2014/main" id="{FB800EAD-0304-45B3-81EE-41FBAF345E45}"/>
              </a:ext>
            </a:extLst>
          </p:cNvPr>
          <p:cNvSpPr>
            <a:spLocks noGrp="1"/>
          </p:cNvSpPr>
          <p:nvPr>
            <p:ph type="sldNum" sz="quarter" idx="12"/>
          </p:nvPr>
        </p:nvSpPr>
        <p:spPr/>
        <p:txBody>
          <a:bodyPr/>
          <a:lstStyle/>
          <a:p>
            <a:fld id="{56FF0F62-A5BD-45C7-AD15-390B3C90002B}" type="slidenum">
              <a:rPr lang="ja-JP" altLang="en-US" smtClean="0"/>
              <a:pPr/>
              <a:t>17</a:t>
            </a:fld>
            <a:endParaRPr lang="ja-JP" altLang="en-US"/>
          </a:p>
        </p:txBody>
      </p:sp>
      <p:sp>
        <p:nvSpPr>
          <p:cNvPr id="16" name="テキスト ボックス 15">
            <a:extLst>
              <a:ext uri="{FF2B5EF4-FFF2-40B4-BE49-F238E27FC236}">
                <a16:creationId xmlns:a16="http://schemas.microsoft.com/office/drawing/2014/main" id="{CA06E685-006F-40AF-A444-358D9CFAB206}"/>
              </a:ext>
            </a:extLst>
          </p:cNvPr>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rPr>
              <a:t>３．厳しい地方財政</a:t>
            </a:r>
          </a:p>
        </p:txBody>
      </p:sp>
      <p:sp>
        <p:nvSpPr>
          <p:cNvPr id="21" name="テキスト ボックス 20">
            <a:extLst>
              <a:ext uri="{FF2B5EF4-FFF2-40B4-BE49-F238E27FC236}">
                <a16:creationId xmlns:a16="http://schemas.microsoft.com/office/drawing/2014/main" id="{6C22FAFA-E67D-4589-B4AE-6817AB928E1F}"/>
              </a:ext>
            </a:extLst>
          </p:cNvPr>
          <p:cNvSpPr txBox="1"/>
          <p:nvPr/>
        </p:nvSpPr>
        <p:spPr>
          <a:xfrm>
            <a:off x="3177771" y="1785870"/>
            <a:ext cx="2814209" cy="346115"/>
          </a:xfrm>
          <a:prstGeom prst="roundRect">
            <a:avLst>
              <a:gd name="adj" fmla="val 26839"/>
            </a:avLst>
          </a:prstGeom>
          <a:solidFill>
            <a:srgbClr val="00B0F0"/>
          </a:solidFill>
        </p:spPr>
        <p:txBody>
          <a:bodyPr wrap="square" bIns="0"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地方財政の財源不足の状況</a:t>
            </a:r>
          </a:p>
        </p:txBody>
      </p:sp>
      <p:sp>
        <p:nvSpPr>
          <p:cNvPr id="24" name="角丸四角形 5">
            <a:extLst>
              <a:ext uri="{FF2B5EF4-FFF2-40B4-BE49-F238E27FC236}">
                <a16:creationId xmlns:a16="http://schemas.microsoft.com/office/drawing/2014/main" id="{3B2FA0C3-B793-4249-9748-942349B1FCBB}"/>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BB8EA9C-47EC-47CA-BDFA-110E774ECB28}"/>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85820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思考の吹き出し: 雲形 14">
            <a:extLst>
              <a:ext uri="{FF2B5EF4-FFF2-40B4-BE49-F238E27FC236}">
                <a16:creationId xmlns:a16="http://schemas.microsoft.com/office/drawing/2014/main" id="{6BC487A4-A0E2-47C3-B4FA-469746D1206D}"/>
              </a:ext>
            </a:extLst>
          </p:cNvPr>
          <p:cNvSpPr/>
          <p:nvPr/>
        </p:nvSpPr>
        <p:spPr>
          <a:xfrm>
            <a:off x="5777948" y="4052845"/>
            <a:ext cx="2767567" cy="2187893"/>
          </a:xfrm>
          <a:prstGeom prst="cloudCallout">
            <a:avLst>
              <a:gd name="adj1" fmla="val 6577"/>
              <a:gd name="adj2" fmla="val 419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37696" y="787642"/>
            <a:ext cx="8353607" cy="337144"/>
          </a:xfrm>
          <a:prstGeom prst="rect">
            <a:avLst/>
          </a:prstGeom>
        </p:spPr>
        <p:txBody>
          <a:bodyPr wrap="square">
            <a:spAutoFit/>
          </a:bodyPr>
          <a:lstStyle/>
          <a:p>
            <a:pPr>
              <a:lnSpc>
                <a:spcPts val="2200"/>
              </a:lnSpc>
            </a:pPr>
            <a:r>
              <a:rPr lang="ja-JP" altLang="en-US" b="1" dirty="0">
                <a:solidFill>
                  <a:srgbClr val="F19001"/>
                </a:solidFill>
                <a:latin typeface="+mn-ea"/>
              </a:rPr>
              <a:t>＜連合の考え方・政策＞</a:t>
            </a:r>
            <a:endParaRPr lang="en-US" altLang="ja-JP" b="1" dirty="0">
              <a:solidFill>
                <a:srgbClr val="F19001"/>
              </a:solidFill>
              <a:latin typeface="+mn-ea"/>
            </a:endParaRPr>
          </a:p>
        </p:txBody>
      </p:sp>
      <p:sp>
        <p:nvSpPr>
          <p:cNvPr id="8" name="テキスト ボックス 7"/>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rPr>
              <a:t>３．厳しい地方財政</a:t>
            </a: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18</a:t>
            </a:fld>
            <a:endParaRPr lang="ja-JP" altLang="en-US"/>
          </a:p>
        </p:txBody>
      </p:sp>
      <p:sp>
        <p:nvSpPr>
          <p:cNvPr id="2" name="四角形: 角を丸くする 1">
            <a:extLst>
              <a:ext uri="{FF2B5EF4-FFF2-40B4-BE49-F238E27FC236}">
                <a16:creationId xmlns:a16="http://schemas.microsoft.com/office/drawing/2014/main" id="{8E56B8AE-88C9-4820-8CDF-5945AC0D1BA4}"/>
              </a:ext>
            </a:extLst>
          </p:cNvPr>
          <p:cNvSpPr/>
          <p:nvPr/>
        </p:nvSpPr>
        <p:spPr>
          <a:xfrm>
            <a:off x="494902" y="1186471"/>
            <a:ext cx="7963298" cy="2759928"/>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厳しい財政状況を背景に、公共サービスの効率化、コストダウンへの要請が高まり、国や地方自治体から民間事業への公共工事や委託事業等における低価格・低単価の契約・発注が増加しており、結果として労働者の賃金および労働条件の著しい低下を招いている。</a:t>
            </a:r>
            <a:endParaRPr lang="en-US" altLang="ja-JP" b="1" dirty="0">
              <a:latin typeface="メイリオ" panose="020B0604030504040204" pitchFamily="50" charset="-128"/>
              <a:ea typeface="メイリオ" panose="020B0604030504040204" pitchFamily="50" charset="-128"/>
            </a:endParaRPr>
          </a:p>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公務職場において、厳しい財政状況によるコスト優先の入札と受注価格の低下によって、臨時・非常勤職員等の不安定雇用・低所得層の増加を招いている。公共サービスの効率化は求められるが、労働者の労働条件が犠牲にされることは許されない。</a:t>
            </a:r>
          </a:p>
        </p:txBody>
      </p:sp>
      <p:sp>
        <p:nvSpPr>
          <p:cNvPr id="11" name="角丸四角形 5">
            <a:extLst>
              <a:ext uri="{FF2B5EF4-FFF2-40B4-BE49-F238E27FC236}">
                <a16:creationId xmlns:a16="http://schemas.microsoft.com/office/drawing/2014/main" id="{831995FE-4A8D-4684-9F49-699203A0E53D}"/>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D4DE04F-89A9-4CBE-8DC1-1893E701B2F0}"/>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64496C9E-7791-408E-9444-09DB15551686}"/>
              </a:ext>
            </a:extLst>
          </p:cNvPr>
          <p:cNvSpPr/>
          <p:nvPr/>
        </p:nvSpPr>
        <p:spPr>
          <a:xfrm>
            <a:off x="494902" y="4063634"/>
            <a:ext cx="5057759" cy="2426925"/>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各自治体においては、「公契約条例」を制定する。また、自治体の工事や業務委託の入札・契約に関わる条例や要綱などに、労働基準法等の労働法制や社会保障関連法規に違反した企業を、発注対象から除外する項目を設けるとともに、発注者の責任も明確にする。</a:t>
            </a:r>
          </a:p>
        </p:txBody>
      </p:sp>
      <p:pic>
        <p:nvPicPr>
          <p:cNvPr id="6" name="図 5">
            <a:extLst>
              <a:ext uri="{FF2B5EF4-FFF2-40B4-BE49-F238E27FC236}">
                <a16:creationId xmlns:a16="http://schemas.microsoft.com/office/drawing/2014/main" id="{0FBE90A0-1615-4D10-8B1C-AEA1C38C85CD}"/>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75881" y="4173659"/>
            <a:ext cx="2171700" cy="1628775"/>
          </a:xfrm>
          <a:prstGeom prst="rect">
            <a:avLst/>
          </a:prstGeom>
        </p:spPr>
      </p:pic>
      <p:sp>
        <p:nvSpPr>
          <p:cNvPr id="12" name="正方形/長方形 11">
            <a:extLst>
              <a:ext uri="{FF2B5EF4-FFF2-40B4-BE49-F238E27FC236}">
                <a16:creationId xmlns:a16="http://schemas.microsoft.com/office/drawing/2014/main" id="{A7379EBE-4D00-4CF7-BE58-F8F78865C964}"/>
              </a:ext>
            </a:extLst>
          </p:cNvPr>
          <p:cNvSpPr/>
          <p:nvPr/>
        </p:nvSpPr>
        <p:spPr>
          <a:xfrm>
            <a:off x="6256452" y="4823625"/>
            <a:ext cx="1879263" cy="646331"/>
          </a:xfrm>
          <a:prstGeom prst="rect">
            <a:avLst/>
          </a:prstGeom>
        </p:spPr>
        <p:txBody>
          <a:bodyPr wrap="square">
            <a:spAutoFit/>
          </a:bodyPr>
          <a:lstStyle/>
          <a:p>
            <a:pPr algn="ctr"/>
            <a:r>
              <a:rPr lang="ja-JP" altLang="en-US" b="1" dirty="0">
                <a:effectLst>
                  <a:glow rad="127000">
                    <a:schemeClr val="bg1"/>
                  </a:glow>
                </a:effectLst>
                <a:latin typeface="メイリオ" panose="020B0604030504040204" pitchFamily="50" charset="-128"/>
                <a:ea typeface="メイリオ" panose="020B0604030504040204" pitchFamily="50" charset="-128"/>
              </a:rPr>
              <a:t>低価格・低単価の押し付け</a:t>
            </a:r>
            <a:endParaRPr lang="ja-JP" altLang="en-US" dirty="0">
              <a:effectLst>
                <a:glow rad="127000">
                  <a:schemeClr val="bg1"/>
                </a:glow>
              </a:effectLst>
            </a:endParaRPr>
          </a:p>
        </p:txBody>
      </p:sp>
      <p:pic>
        <p:nvPicPr>
          <p:cNvPr id="17" name="図 16">
            <a:extLst>
              <a:ext uri="{FF2B5EF4-FFF2-40B4-BE49-F238E27FC236}">
                <a16:creationId xmlns:a16="http://schemas.microsoft.com/office/drawing/2014/main" id="{C3499C5A-3976-4921-A2FA-242E73737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28988">
            <a:off x="7822209" y="5150008"/>
            <a:ext cx="955407" cy="1423362"/>
          </a:xfrm>
          <a:prstGeom prst="rect">
            <a:avLst/>
          </a:prstGeom>
        </p:spPr>
      </p:pic>
    </p:spTree>
    <p:extLst>
      <p:ext uri="{BB962C8B-B14F-4D97-AF65-F5344CB8AC3E}">
        <p14:creationId xmlns:p14="http://schemas.microsoft.com/office/powerpoint/2010/main" val="121816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A0E2621-BE0B-443A-A1DA-C3932E03317A}"/>
              </a:ext>
            </a:extLst>
          </p:cNvPr>
          <p:cNvPicPr>
            <a:picLocks noChangeAspect="1"/>
          </p:cNvPicPr>
          <p:nvPr/>
        </p:nvPicPr>
        <p:blipFill>
          <a:blip r:embed="rId2"/>
          <a:stretch>
            <a:fillRect/>
          </a:stretch>
        </p:blipFill>
        <p:spPr>
          <a:xfrm>
            <a:off x="0" y="2097614"/>
            <a:ext cx="9144000" cy="3832023"/>
          </a:xfrm>
          <a:prstGeom prst="rect">
            <a:avLst/>
          </a:prstGeom>
        </p:spPr>
      </p:pic>
      <p:sp>
        <p:nvSpPr>
          <p:cNvPr id="6" name="正方形/長方形 5"/>
          <p:cNvSpPr/>
          <p:nvPr/>
        </p:nvSpPr>
        <p:spPr>
          <a:xfrm>
            <a:off x="3501760" y="5957032"/>
            <a:ext cx="5479870"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900" dirty="0">
                <a:solidFill>
                  <a:schemeClr val="accent3">
                    <a:lumMod val="50000"/>
                  </a:schemeClr>
                </a:solidFill>
                <a:latin typeface="+mn-ea"/>
                <a:cs typeface="メイリオ" panose="020B0604030504040204" pitchFamily="50" charset="-128"/>
              </a:rPr>
              <a:t>資料出所：国土交通省「第</a:t>
            </a:r>
            <a:r>
              <a:rPr lang="en-US" altLang="ja-JP" sz="900" dirty="0">
                <a:solidFill>
                  <a:schemeClr val="accent3">
                    <a:lumMod val="50000"/>
                  </a:schemeClr>
                </a:solidFill>
                <a:latin typeface="+mn-ea"/>
                <a:cs typeface="メイリオ" panose="020B0604030504040204" pitchFamily="50" charset="-128"/>
              </a:rPr>
              <a:t>1</a:t>
            </a:r>
            <a:r>
              <a:rPr lang="ja-JP" altLang="en-US" sz="900" dirty="0">
                <a:solidFill>
                  <a:schemeClr val="accent3">
                    <a:lumMod val="50000"/>
                  </a:schemeClr>
                </a:solidFill>
                <a:latin typeface="+mn-ea"/>
                <a:cs typeface="メイリオ" panose="020B0604030504040204" pitchFamily="50" charset="-128"/>
              </a:rPr>
              <a:t>回アフターコロナに向けた地域交通の</a:t>
            </a:r>
            <a:r>
              <a:rPr lang="en-US" altLang="ja-JP" sz="900" dirty="0">
                <a:solidFill>
                  <a:schemeClr val="accent3">
                    <a:lumMod val="50000"/>
                  </a:schemeClr>
                </a:solidFill>
                <a:latin typeface="+mn-ea"/>
                <a:cs typeface="メイリオ" panose="020B0604030504040204" pitchFamily="50" charset="-128"/>
              </a:rPr>
              <a:t>『</a:t>
            </a:r>
            <a:r>
              <a:rPr lang="ja-JP" altLang="en-US" sz="900" dirty="0">
                <a:solidFill>
                  <a:schemeClr val="accent3">
                    <a:lumMod val="50000"/>
                  </a:schemeClr>
                </a:solidFill>
                <a:latin typeface="+mn-ea"/>
                <a:cs typeface="メイリオ" panose="020B0604030504040204" pitchFamily="50" charset="-128"/>
              </a:rPr>
              <a:t>リ・デザイン</a:t>
            </a:r>
            <a:r>
              <a:rPr lang="en-US" altLang="ja-JP" sz="900" dirty="0">
                <a:solidFill>
                  <a:schemeClr val="accent3">
                    <a:lumMod val="50000"/>
                  </a:schemeClr>
                </a:solidFill>
                <a:latin typeface="+mn-ea"/>
                <a:cs typeface="メイリオ" panose="020B0604030504040204" pitchFamily="50" charset="-128"/>
              </a:rPr>
              <a:t>』</a:t>
            </a:r>
            <a:r>
              <a:rPr lang="ja-JP" altLang="en-US" sz="900" dirty="0">
                <a:solidFill>
                  <a:schemeClr val="accent3">
                    <a:lumMod val="50000"/>
                  </a:schemeClr>
                </a:solidFill>
                <a:latin typeface="+mn-ea"/>
                <a:cs typeface="メイリオ" panose="020B0604030504040204" pitchFamily="50" charset="-128"/>
              </a:rPr>
              <a:t>有識者検討会」</a:t>
            </a:r>
          </a:p>
        </p:txBody>
      </p:sp>
      <p:sp>
        <p:nvSpPr>
          <p:cNvPr id="12" name="テキスト ボックス 11"/>
          <p:cNvSpPr txBox="1"/>
          <p:nvPr/>
        </p:nvSpPr>
        <p:spPr>
          <a:xfrm>
            <a:off x="628650" y="629567"/>
            <a:ext cx="8172450" cy="894027"/>
          </a:xfrm>
          <a:prstGeom prst="rect">
            <a:avLst/>
          </a:prstGeom>
          <a:noFill/>
        </p:spPr>
        <p:txBody>
          <a:bodyPr wrap="square" rtlCol="0">
            <a:spAutoFit/>
          </a:bodyPr>
          <a:lstStyle/>
          <a:p>
            <a:pPr>
              <a:lnSpc>
                <a:spcPts val="2200"/>
              </a:lnSpc>
            </a:pPr>
            <a:r>
              <a:rPr lang="ja-JP" altLang="en-US" b="1" dirty="0">
                <a:solidFill>
                  <a:srgbClr val="00B0F0"/>
                </a:solidFill>
              </a:rPr>
              <a:t>コロナ以前から続く地域公共交通の厳しい状況① （バス）</a:t>
            </a:r>
            <a:endParaRPr kumimoji="1" lang="en-US" altLang="ja-JP" b="1" dirty="0">
              <a:solidFill>
                <a:srgbClr val="00B0F0"/>
              </a:solidFill>
            </a:endParaRPr>
          </a:p>
          <a:p>
            <a:pPr>
              <a:lnSpc>
                <a:spcPts val="2200"/>
              </a:lnSpc>
            </a:pPr>
            <a:r>
              <a:rPr lang="ja-JP" altLang="en-US" sz="1400" dirty="0">
                <a:solidFill>
                  <a:schemeClr val="accent3">
                    <a:lumMod val="50000"/>
                  </a:schemeClr>
                </a:solidFill>
              </a:rPr>
              <a:t>乗合バス等の地域公共交通は、人口減少等の影響により、輸送需要の縮小、運転手不足等の厳しい経営環境に置かれています。</a:t>
            </a:r>
            <a:endParaRPr kumimoji="1" lang="ja-JP" altLang="en-US" sz="1400" dirty="0">
              <a:solidFill>
                <a:schemeClr val="accent3">
                  <a:lumMod val="50000"/>
                </a:schemeClr>
              </a:solidFill>
            </a:endParaRPr>
          </a:p>
        </p:txBody>
      </p:sp>
      <p:sp>
        <p:nvSpPr>
          <p:cNvPr id="5" name="フッター プレースホルダー 4">
            <a:extLst>
              <a:ext uri="{FF2B5EF4-FFF2-40B4-BE49-F238E27FC236}">
                <a16:creationId xmlns:a16="http://schemas.microsoft.com/office/drawing/2014/main" id="{939C590D-5EE3-44BB-A16C-C62CD118506C}"/>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8" name="スライド番号プレースホルダー 7">
            <a:extLst>
              <a:ext uri="{FF2B5EF4-FFF2-40B4-BE49-F238E27FC236}">
                <a16:creationId xmlns:a16="http://schemas.microsoft.com/office/drawing/2014/main" id="{FB800EAD-0304-45B3-81EE-41FBAF345E45}"/>
              </a:ext>
            </a:extLst>
          </p:cNvPr>
          <p:cNvSpPr>
            <a:spLocks noGrp="1"/>
          </p:cNvSpPr>
          <p:nvPr>
            <p:ph type="sldNum" sz="quarter" idx="12"/>
          </p:nvPr>
        </p:nvSpPr>
        <p:spPr/>
        <p:txBody>
          <a:bodyPr/>
          <a:lstStyle/>
          <a:p>
            <a:fld id="{56FF0F62-A5BD-45C7-AD15-390B3C90002B}" type="slidenum">
              <a:rPr lang="ja-JP" altLang="en-US" smtClean="0"/>
              <a:pPr/>
              <a:t>19</a:t>
            </a:fld>
            <a:endParaRPr lang="ja-JP" altLang="en-US"/>
          </a:p>
        </p:txBody>
      </p:sp>
      <p:sp>
        <p:nvSpPr>
          <p:cNvPr id="16" name="テキスト ボックス 15">
            <a:extLst>
              <a:ext uri="{FF2B5EF4-FFF2-40B4-BE49-F238E27FC236}">
                <a16:creationId xmlns:a16="http://schemas.microsoft.com/office/drawing/2014/main" id="{CA06E685-006F-40AF-A444-358D9CFAB206}"/>
              </a:ext>
            </a:extLst>
          </p:cNvPr>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ea typeface="+mj-ea"/>
              </a:rPr>
              <a:t>４．地域公共交通の存続の危機</a:t>
            </a:r>
          </a:p>
        </p:txBody>
      </p:sp>
      <p:sp>
        <p:nvSpPr>
          <p:cNvPr id="24" name="角丸四角形 5">
            <a:extLst>
              <a:ext uri="{FF2B5EF4-FFF2-40B4-BE49-F238E27FC236}">
                <a16:creationId xmlns:a16="http://schemas.microsoft.com/office/drawing/2014/main" id="{3B2FA0C3-B793-4249-9748-942349B1FCBB}"/>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BB8EA9C-47EC-47CA-BDFA-110E774ECB28}"/>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6C22FAFA-E67D-4589-B4AE-6817AB928E1F}"/>
              </a:ext>
            </a:extLst>
          </p:cNvPr>
          <p:cNvSpPr txBox="1"/>
          <p:nvPr/>
        </p:nvSpPr>
        <p:spPr>
          <a:xfrm>
            <a:off x="1648929" y="1649822"/>
            <a:ext cx="2626692" cy="346115"/>
          </a:xfrm>
          <a:prstGeom prst="roundRect">
            <a:avLst>
              <a:gd name="adj" fmla="val 26839"/>
            </a:avLst>
          </a:prstGeom>
          <a:solidFill>
            <a:srgbClr val="00B0F0"/>
          </a:solidFill>
        </p:spPr>
        <p:txBody>
          <a:bodyPr wrap="square" bIns="0"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バスの輸送人員の減少</a:t>
            </a:r>
          </a:p>
        </p:txBody>
      </p:sp>
      <p:sp>
        <p:nvSpPr>
          <p:cNvPr id="4" name="正方形/長方形 3">
            <a:extLst>
              <a:ext uri="{FF2B5EF4-FFF2-40B4-BE49-F238E27FC236}">
                <a16:creationId xmlns:a16="http://schemas.microsoft.com/office/drawing/2014/main" id="{12193B2A-CC9F-4200-9E86-2BD3CD2ABD40}"/>
              </a:ext>
            </a:extLst>
          </p:cNvPr>
          <p:cNvSpPr/>
          <p:nvPr/>
        </p:nvSpPr>
        <p:spPr>
          <a:xfrm>
            <a:off x="1466850" y="2020256"/>
            <a:ext cx="2990850" cy="246221"/>
          </a:xfrm>
          <a:prstGeom prst="rect">
            <a:avLst/>
          </a:prstGeom>
        </p:spPr>
        <p:txBody>
          <a:bodyPr wrap="square">
            <a:spAutoFit/>
          </a:bodyPr>
          <a:lstStyle/>
          <a:p>
            <a:r>
              <a:rPr lang="ja-JP" altLang="en-US" sz="1000" dirty="0"/>
              <a:t>乗合バス（平成</a:t>
            </a:r>
            <a:r>
              <a:rPr lang="en-US" altLang="ja-JP" sz="1000" dirty="0"/>
              <a:t>12</a:t>
            </a:r>
            <a:r>
              <a:rPr lang="ja-JP" altLang="en-US" sz="1000" dirty="0"/>
              <a:t>年度を</a:t>
            </a:r>
            <a:r>
              <a:rPr lang="en-US" altLang="ja-JP" sz="1000" dirty="0"/>
              <a:t>100</a:t>
            </a:r>
            <a:r>
              <a:rPr lang="ja-JP" altLang="en-US" sz="1000" dirty="0"/>
              <a:t>とした輸送人員）</a:t>
            </a:r>
          </a:p>
        </p:txBody>
      </p:sp>
      <p:sp>
        <p:nvSpPr>
          <p:cNvPr id="14" name="テキスト ボックス 13">
            <a:extLst>
              <a:ext uri="{FF2B5EF4-FFF2-40B4-BE49-F238E27FC236}">
                <a16:creationId xmlns:a16="http://schemas.microsoft.com/office/drawing/2014/main" id="{7974BF63-21DE-435E-90F6-30BEF4188DBD}"/>
              </a:ext>
            </a:extLst>
          </p:cNvPr>
          <p:cNvSpPr txBox="1"/>
          <p:nvPr/>
        </p:nvSpPr>
        <p:spPr>
          <a:xfrm>
            <a:off x="5693396" y="1649822"/>
            <a:ext cx="3288234" cy="582930"/>
          </a:xfrm>
          <a:prstGeom prst="roundRect">
            <a:avLst>
              <a:gd name="adj" fmla="val 26839"/>
            </a:avLst>
          </a:prstGeom>
          <a:solidFill>
            <a:srgbClr val="00B0F0"/>
          </a:solidFill>
        </p:spPr>
        <p:txBody>
          <a:bodyPr wrap="square" lIns="36000" tIns="0" rIns="36000" bIns="0"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一般路線バス事業が赤字である</a:t>
            </a:r>
          </a:p>
          <a:p>
            <a:pPr algn="ctr"/>
            <a:r>
              <a:rPr lang="ja-JP" altLang="en-US" sz="1600" b="1" dirty="0">
                <a:solidFill>
                  <a:schemeClr val="bg1"/>
                </a:solidFill>
                <a:latin typeface="メイリオ" panose="020B0604030504040204" pitchFamily="50" charset="-128"/>
                <a:ea typeface="メイリオ" panose="020B0604030504040204" pitchFamily="50" charset="-128"/>
              </a:rPr>
              <a:t>バス事業者の割合</a:t>
            </a:r>
          </a:p>
        </p:txBody>
      </p:sp>
    </p:spTree>
    <p:extLst>
      <p:ext uri="{BB962C8B-B14F-4D97-AF65-F5344CB8AC3E}">
        <p14:creationId xmlns:p14="http://schemas.microsoft.com/office/powerpoint/2010/main" val="77408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26B97C42-9BF7-4225-A91D-176A5D7E80A8}"/>
              </a:ext>
            </a:extLst>
          </p:cNvPr>
          <p:cNvSpPr/>
          <p:nvPr/>
        </p:nvSpPr>
        <p:spPr>
          <a:xfrm>
            <a:off x="79512" y="2399344"/>
            <a:ext cx="4176866" cy="26606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62370" y="26877"/>
            <a:ext cx="3349455" cy="461665"/>
          </a:xfrm>
          <a:prstGeom prst="rect">
            <a:avLst/>
          </a:prstGeom>
          <a:noFill/>
        </p:spPr>
        <p:txBody>
          <a:bodyPr wrap="square" rtlCol="0">
            <a:spAutoFit/>
          </a:bodyPr>
          <a:lstStyle/>
          <a:p>
            <a:r>
              <a:rPr lang="ja-JP" altLang="en-US" sz="2400" b="1" dirty="0">
                <a:solidFill>
                  <a:schemeClr val="bg1">
                    <a:lumMod val="50000"/>
                  </a:schemeClr>
                </a:solidFill>
                <a:latin typeface="+mj-ea"/>
                <a:ea typeface="+mj-ea"/>
              </a:rPr>
              <a:t>ＣＯＮＴＥＮＴＳ</a:t>
            </a:r>
            <a:endParaRPr kumimoji="1" lang="ja-JP" altLang="en-US" sz="2400" b="1" dirty="0">
              <a:solidFill>
                <a:schemeClr val="bg1">
                  <a:lumMod val="50000"/>
                </a:schemeClr>
              </a:solidFill>
              <a:latin typeface="+mj-ea"/>
              <a:ea typeface="+mj-ea"/>
            </a:endParaRPr>
          </a:p>
        </p:txBody>
      </p:sp>
      <p:sp>
        <p:nvSpPr>
          <p:cNvPr id="7" name="フッター プレースホルダー 6">
            <a:extLst>
              <a:ext uri="{FF2B5EF4-FFF2-40B4-BE49-F238E27FC236}">
                <a16:creationId xmlns:a16="http://schemas.microsoft.com/office/drawing/2014/main" id="{BB875D5E-84B4-4F14-A0C3-CB8AB03BBFC4}"/>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8" name="スライド番号プレースホルダー 7">
            <a:extLst>
              <a:ext uri="{FF2B5EF4-FFF2-40B4-BE49-F238E27FC236}">
                <a16:creationId xmlns:a16="http://schemas.microsoft.com/office/drawing/2014/main" id="{F3CB5757-7EA7-46E0-A1AD-F2D81E46EBDA}"/>
              </a:ext>
            </a:extLst>
          </p:cNvPr>
          <p:cNvSpPr>
            <a:spLocks noGrp="1"/>
          </p:cNvSpPr>
          <p:nvPr>
            <p:ph type="sldNum" sz="quarter" idx="12"/>
          </p:nvPr>
        </p:nvSpPr>
        <p:spPr/>
        <p:txBody>
          <a:bodyPr/>
          <a:lstStyle/>
          <a:p>
            <a:fld id="{56FF0F62-A5BD-45C7-AD15-390B3C90002B}" type="slidenum">
              <a:rPr lang="ja-JP" altLang="en-US" smtClean="0"/>
              <a:pPr/>
              <a:t>2</a:t>
            </a:fld>
            <a:endParaRPr lang="ja-JP" altLang="en-US"/>
          </a:p>
        </p:txBody>
      </p:sp>
      <p:sp>
        <p:nvSpPr>
          <p:cNvPr id="4" name="角丸四角形 3"/>
          <p:cNvSpPr/>
          <p:nvPr/>
        </p:nvSpPr>
        <p:spPr>
          <a:xfrm>
            <a:off x="5092700" y="3264372"/>
            <a:ext cx="3225800" cy="1294928"/>
          </a:xfrm>
          <a:prstGeom prst="roundRect">
            <a:avLst>
              <a:gd name="adj" fmla="val 47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8">
            <a:extLst>
              <a:ext uri="{FF2B5EF4-FFF2-40B4-BE49-F238E27FC236}">
                <a16:creationId xmlns:a16="http://schemas.microsoft.com/office/drawing/2014/main" id="{26B97C42-9BF7-4225-A91D-176A5D7E80A8}"/>
              </a:ext>
            </a:extLst>
          </p:cNvPr>
          <p:cNvSpPr/>
          <p:nvPr/>
        </p:nvSpPr>
        <p:spPr>
          <a:xfrm>
            <a:off x="93885" y="806391"/>
            <a:ext cx="4176866" cy="26606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8">
            <a:extLst>
              <a:ext uri="{FF2B5EF4-FFF2-40B4-BE49-F238E27FC236}">
                <a16:creationId xmlns:a16="http://schemas.microsoft.com/office/drawing/2014/main" id="{26B97C42-9BF7-4225-A91D-176A5D7E80A8}"/>
              </a:ext>
            </a:extLst>
          </p:cNvPr>
          <p:cNvSpPr/>
          <p:nvPr/>
        </p:nvSpPr>
        <p:spPr>
          <a:xfrm>
            <a:off x="93885" y="2854510"/>
            <a:ext cx="4176866" cy="26606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8">
            <a:extLst>
              <a:ext uri="{FF2B5EF4-FFF2-40B4-BE49-F238E27FC236}">
                <a16:creationId xmlns:a16="http://schemas.microsoft.com/office/drawing/2014/main" id="{26B97C42-9BF7-4225-A91D-176A5D7E80A8}"/>
              </a:ext>
            </a:extLst>
          </p:cNvPr>
          <p:cNvSpPr/>
          <p:nvPr/>
        </p:nvSpPr>
        <p:spPr>
          <a:xfrm>
            <a:off x="93885" y="4680695"/>
            <a:ext cx="4176866" cy="26606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8">
            <a:extLst>
              <a:ext uri="{FF2B5EF4-FFF2-40B4-BE49-F238E27FC236}">
                <a16:creationId xmlns:a16="http://schemas.microsoft.com/office/drawing/2014/main" id="{26B97C42-9BF7-4225-A91D-176A5D7E80A8}"/>
              </a:ext>
            </a:extLst>
          </p:cNvPr>
          <p:cNvSpPr/>
          <p:nvPr/>
        </p:nvSpPr>
        <p:spPr>
          <a:xfrm>
            <a:off x="93885" y="5149644"/>
            <a:ext cx="4176866" cy="26606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8">
            <a:extLst>
              <a:ext uri="{FF2B5EF4-FFF2-40B4-BE49-F238E27FC236}">
                <a16:creationId xmlns:a16="http://schemas.microsoft.com/office/drawing/2014/main" id="{26B97C42-9BF7-4225-A91D-176A5D7E80A8}"/>
              </a:ext>
            </a:extLst>
          </p:cNvPr>
          <p:cNvSpPr/>
          <p:nvPr/>
        </p:nvSpPr>
        <p:spPr>
          <a:xfrm>
            <a:off x="4594839" y="806391"/>
            <a:ext cx="4176866" cy="26606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93886" y="794351"/>
            <a:ext cx="9050114" cy="5815096"/>
          </a:xfrm>
          <a:prstGeom prst="rect">
            <a:avLst/>
          </a:prstGeom>
          <a:noFill/>
        </p:spPr>
        <p:txBody>
          <a:bodyPr wrap="square" numCol="2" spcCol="72000" rtlCol="0">
            <a:noAutofit/>
          </a:bodyPr>
          <a:lstStyle/>
          <a:p>
            <a:pPr marL="360000" indent="-457200">
              <a:lnSpc>
                <a:spcPts val="1750"/>
              </a:lnSpc>
            </a:pPr>
            <a:r>
              <a:rPr lang="ja-JP" altLang="ja-JP" sz="1350" b="1" dirty="0"/>
              <a:t>連合の政治的役割と政治活動</a:t>
            </a:r>
          </a:p>
          <a:p>
            <a:pPr marL="360000" indent="-457200">
              <a:lnSpc>
                <a:spcPts val="1750"/>
              </a:lnSpc>
            </a:pPr>
            <a:r>
              <a:rPr lang="ja-JP" altLang="ja-JP" sz="1350" dirty="0"/>
              <a:t>１．連合の役割</a:t>
            </a:r>
          </a:p>
          <a:p>
            <a:pPr marL="360000" indent="-457200">
              <a:lnSpc>
                <a:spcPts val="1750"/>
              </a:lnSpc>
            </a:pPr>
            <a:r>
              <a:rPr lang="ja-JP" altLang="ja-JP" sz="1350" dirty="0"/>
              <a:t>２．連合の政治活動</a:t>
            </a:r>
          </a:p>
          <a:p>
            <a:pPr marL="360000" indent="-457200">
              <a:lnSpc>
                <a:spcPts val="1750"/>
              </a:lnSpc>
            </a:pPr>
            <a:r>
              <a:rPr lang="ja-JP" altLang="ja-JP" sz="1350" dirty="0"/>
              <a:t>（１）政治活動の必要性</a:t>
            </a:r>
          </a:p>
          <a:p>
            <a:pPr marL="360000" indent="-457200">
              <a:lnSpc>
                <a:spcPts val="1750"/>
              </a:lnSpc>
            </a:pPr>
            <a:r>
              <a:rPr lang="ja-JP" altLang="ja-JP" sz="1350" dirty="0"/>
              <a:t>（２）政策・制度の実現に向けて</a:t>
            </a:r>
          </a:p>
          <a:p>
            <a:pPr marL="360000" indent="-457200">
              <a:lnSpc>
                <a:spcPts val="1750"/>
              </a:lnSpc>
            </a:pPr>
            <a:r>
              <a:rPr lang="ja-JP" altLang="ja-JP" sz="1350" dirty="0"/>
              <a:t>（３）政党および政治家との関係</a:t>
            </a:r>
          </a:p>
          <a:p>
            <a:pPr marL="360000" indent="-457200">
              <a:lnSpc>
                <a:spcPts val="1750"/>
              </a:lnSpc>
            </a:pPr>
            <a:r>
              <a:rPr lang="en-US" altLang="ja-JP" sz="1350" dirty="0"/>
              <a:t> </a:t>
            </a:r>
            <a:endParaRPr lang="ja-JP" altLang="ja-JP" sz="1350" dirty="0"/>
          </a:p>
          <a:p>
            <a:pPr marL="360000" indent="-457200">
              <a:lnSpc>
                <a:spcPts val="1750"/>
              </a:lnSpc>
            </a:pPr>
            <a:r>
              <a:rPr lang="ja-JP" altLang="ja-JP" sz="1350" b="1" dirty="0"/>
              <a:t>働くことを軸とする安心社会</a:t>
            </a:r>
          </a:p>
          <a:p>
            <a:pPr marL="360000" indent="-457200">
              <a:lnSpc>
                <a:spcPts val="1750"/>
              </a:lnSpc>
            </a:pPr>
            <a:r>
              <a:rPr lang="en-US" altLang="ja-JP" sz="1350" dirty="0"/>
              <a:t> </a:t>
            </a:r>
            <a:endParaRPr lang="ja-JP" altLang="ja-JP" sz="1350" dirty="0"/>
          </a:p>
          <a:p>
            <a:pPr marL="360000" indent="-457200">
              <a:lnSpc>
                <a:spcPts val="1750"/>
              </a:lnSpc>
            </a:pPr>
            <a:r>
              <a:rPr lang="ja-JP" altLang="ja-JP" sz="1350" b="1" dirty="0"/>
              <a:t>地方の課題と</a:t>
            </a:r>
            <a:r>
              <a:rPr lang="ja-JP" altLang="en-US" sz="1350" b="1" dirty="0"/>
              <a:t>連合の考え方・政策</a:t>
            </a:r>
            <a:endParaRPr lang="en-US" altLang="ja-JP" sz="1350" b="1" dirty="0"/>
          </a:p>
          <a:p>
            <a:pPr marL="360000" indent="-457200">
              <a:lnSpc>
                <a:spcPts val="1750"/>
              </a:lnSpc>
            </a:pPr>
            <a:r>
              <a:rPr lang="ja-JP" altLang="ja-JP" sz="1350" dirty="0"/>
              <a:t>１．大都市圏への人口流出と過疎化の進行</a:t>
            </a:r>
          </a:p>
          <a:p>
            <a:pPr marL="360000" indent="-457200">
              <a:lnSpc>
                <a:spcPts val="1750"/>
              </a:lnSpc>
            </a:pPr>
            <a:r>
              <a:rPr lang="ja-JP" altLang="ja-JP" sz="1350" dirty="0"/>
              <a:t>２．産業構造の変化</a:t>
            </a:r>
          </a:p>
          <a:p>
            <a:pPr marL="360000" indent="-457200">
              <a:lnSpc>
                <a:spcPts val="1750"/>
              </a:lnSpc>
            </a:pPr>
            <a:r>
              <a:rPr lang="ja-JP" altLang="ja-JP" sz="1350" dirty="0"/>
              <a:t>３．</a:t>
            </a:r>
            <a:r>
              <a:rPr lang="ja-JP" altLang="en-US" sz="1350" dirty="0"/>
              <a:t>厳しい地方財政</a:t>
            </a:r>
            <a:endParaRPr lang="ja-JP" altLang="ja-JP" sz="1350" dirty="0"/>
          </a:p>
          <a:p>
            <a:pPr marL="360000" indent="-457200">
              <a:lnSpc>
                <a:spcPts val="1750"/>
              </a:lnSpc>
            </a:pPr>
            <a:r>
              <a:rPr lang="ja-JP" altLang="ja-JP" sz="1350" dirty="0"/>
              <a:t>４．地域公共交通の存続の危機</a:t>
            </a:r>
          </a:p>
          <a:p>
            <a:pPr marL="360000" indent="-457200">
              <a:lnSpc>
                <a:spcPts val="1750"/>
              </a:lnSpc>
            </a:pPr>
            <a:r>
              <a:rPr lang="ja-JP" altLang="ja-JP" sz="1350" dirty="0"/>
              <a:t>５．激甚化する自然災害</a:t>
            </a:r>
          </a:p>
          <a:p>
            <a:pPr marL="360000" indent="-457200">
              <a:lnSpc>
                <a:spcPts val="1750"/>
              </a:lnSpc>
            </a:pPr>
            <a:r>
              <a:rPr lang="ja-JP" altLang="ja-JP" sz="1350" dirty="0"/>
              <a:t>６．コロナ禍で露呈した保健衛生の脆弱性</a:t>
            </a:r>
          </a:p>
          <a:p>
            <a:pPr marL="360000" indent="-457200">
              <a:lnSpc>
                <a:spcPts val="1750"/>
              </a:lnSpc>
            </a:pPr>
            <a:r>
              <a:rPr lang="en-US" altLang="ja-JP" sz="1350" dirty="0"/>
              <a:t> </a:t>
            </a:r>
            <a:endParaRPr lang="ja-JP" altLang="ja-JP" sz="1350" dirty="0"/>
          </a:p>
          <a:p>
            <a:pPr marL="360000" indent="-457200">
              <a:lnSpc>
                <a:spcPts val="1750"/>
              </a:lnSpc>
            </a:pPr>
            <a:r>
              <a:rPr lang="ja-JP" altLang="ja-JP" sz="1350" b="1" dirty="0"/>
              <a:t>第</a:t>
            </a:r>
            <a:r>
              <a:rPr lang="en-US" altLang="ja-JP" sz="1350" b="1" dirty="0"/>
              <a:t>19</a:t>
            </a:r>
            <a:r>
              <a:rPr lang="ja-JP" altLang="ja-JP" sz="1350" b="1" dirty="0"/>
              <a:t>回統一地方選挙</a:t>
            </a:r>
            <a:r>
              <a:rPr lang="ja-JP" altLang="en-US" sz="1350" b="1" dirty="0"/>
              <a:t>（</a:t>
            </a:r>
            <a:r>
              <a:rPr lang="en-US" altLang="ja-JP" sz="1350" b="1" dirty="0"/>
              <a:t>2019</a:t>
            </a:r>
            <a:r>
              <a:rPr lang="ja-JP" altLang="en-US" sz="1350" b="1" dirty="0"/>
              <a:t>年）の</a:t>
            </a:r>
            <a:r>
              <a:rPr lang="ja-JP" altLang="ja-JP" sz="1350" b="1" dirty="0"/>
              <a:t>結果と課題</a:t>
            </a:r>
          </a:p>
          <a:p>
            <a:pPr marL="360000" indent="-457200">
              <a:lnSpc>
                <a:spcPts val="1750"/>
              </a:lnSpc>
            </a:pPr>
            <a:endParaRPr lang="en-US" altLang="ja-JP" sz="1350" dirty="0"/>
          </a:p>
          <a:p>
            <a:pPr marL="360000" indent="-457200">
              <a:lnSpc>
                <a:spcPts val="1750"/>
              </a:lnSpc>
            </a:pPr>
            <a:r>
              <a:rPr lang="en-US" altLang="ja-JP" sz="1350" b="1" dirty="0"/>
              <a:t>｢</a:t>
            </a:r>
            <a:r>
              <a:rPr lang="ja-JP" altLang="en-US" sz="1350" b="1" dirty="0"/>
              <a:t>第</a:t>
            </a:r>
            <a:r>
              <a:rPr lang="en-US" altLang="ja-JP" sz="1350" b="1" dirty="0"/>
              <a:t>26</a:t>
            </a:r>
            <a:r>
              <a:rPr lang="ja-JP" altLang="en-US" sz="1350" b="1" dirty="0"/>
              <a:t>回参議院選挙の取り組みのまとめ</a:t>
            </a:r>
            <a:r>
              <a:rPr lang="en-US" altLang="ja-JP" sz="1350" b="1" dirty="0"/>
              <a:t>｣</a:t>
            </a:r>
            <a:r>
              <a:rPr lang="ja-JP" altLang="en-US" sz="1350" b="1" dirty="0"/>
              <a:t>より</a:t>
            </a:r>
            <a:endParaRPr lang="en-US" altLang="ja-JP" sz="1350" b="1" dirty="0"/>
          </a:p>
          <a:p>
            <a:pPr marL="360000" indent="-457200">
              <a:lnSpc>
                <a:spcPts val="1750"/>
              </a:lnSpc>
            </a:pPr>
            <a:endParaRPr lang="ja-JP" altLang="en-US" sz="1350" dirty="0"/>
          </a:p>
          <a:p>
            <a:pPr marL="360000" indent="-457200">
              <a:lnSpc>
                <a:spcPts val="1750"/>
              </a:lnSpc>
            </a:pPr>
            <a:endParaRPr lang="en-US" altLang="ja-JP" sz="1350" dirty="0"/>
          </a:p>
          <a:p>
            <a:pPr marL="360000" indent="-457200">
              <a:lnSpc>
                <a:spcPts val="1750"/>
              </a:lnSpc>
            </a:pPr>
            <a:endParaRPr lang="en-US" altLang="ja-JP" sz="1350" dirty="0"/>
          </a:p>
          <a:p>
            <a:pPr marL="360000" indent="-457200">
              <a:lnSpc>
                <a:spcPts val="1750"/>
              </a:lnSpc>
            </a:pPr>
            <a:endParaRPr lang="en-US" altLang="ja-JP" sz="1350" dirty="0"/>
          </a:p>
          <a:p>
            <a:pPr marL="360000" indent="-457200">
              <a:lnSpc>
                <a:spcPts val="1750"/>
              </a:lnSpc>
            </a:pPr>
            <a:endParaRPr lang="en-US" altLang="ja-JP" sz="1350" dirty="0"/>
          </a:p>
          <a:p>
            <a:pPr marL="360000" indent="-457200">
              <a:lnSpc>
                <a:spcPts val="1750"/>
              </a:lnSpc>
            </a:pPr>
            <a:endParaRPr lang="en-US" altLang="ja-JP" sz="1350" dirty="0"/>
          </a:p>
          <a:p>
            <a:pPr marL="360000" indent="-457200">
              <a:lnSpc>
                <a:spcPts val="1750"/>
              </a:lnSpc>
            </a:pPr>
            <a:endParaRPr lang="en-US" altLang="ja-JP" sz="1350" dirty="0"/>
          </a:p>
          <a:p>
            <a:pPr marL="360000" indent="-457200">
              <a:lnSpc>
                <a:spcPts val="1750"/>
              </a:lnSpc>
            </a:pPr>
            <a:endParaRPr lang="en-US" altLang="ja-JP" sz="1350" dirty="0"/>
          </a:p>
          <a:p>
            <a:pPr marL="360000" indent="-457200">
              <a:lnSpc>
                <a:spcPts val="1750"/>
              </a:lnSpc>
            </a:pPr>
            <a:r>
              <a:rPr lang="ja-JP" altLang="ja-JP" sz="1350" b="1" dirty="0"/>
              <a:t>第</a:t>
            </a:r>
            <a:r>
              <a:rPr lang="en-US" altLang="ja-JP" sz="1350" b="1" dirty="0"/>
              <a:t>20</a:t>
            </a:r>
            <a:r>
              <a:rPr lang="ja-JP" altLang="ja-JP" sz="1350" b="1" dirty="0"/>
              <a:t>回統一地方選挙の対応方針</a:t>
            </a:r>
          </a:p>
          <a:p>
            <a:pPr marL="360000" indent="-457200">
              <a:lnSpc>
                <a:spcPts val="1750"/>
              </a:lnSpc>
            </a:pPr>
            <a:r>
              <a:rPr lang="ja-JP" altLang="ja-JP" sz="1350" dirty="0"/>
              <a:t>１．第</a:t>
            </a:r>
            <a:r>
              <a:rPr lang="en-US" altLang="ja-JP" sz="1350" dirty="0"/>
              <a:t>20</a:t>
            </a:r>
            <a:r>
              <a:rPr lang="ja-JP" altLang="ja-JP" sz="1350" dirty="0"/>
              <a:t>回統一地方選挙の位置づけ</a:t>
            </a:r>
          </a:p>
          <a:p>
            <a:pPr marL="360000" indent="-457200">
              <a:lnSpc>
                <a:spcPts val="1750"/>
              </a:lnSpc>
            </a:pPr>
            <a:r>
              <a:rPr lang="ja-JP" altLang="ja-JP" sz="1350" dirty="0"/>
              <a:t>２．第</a:t>
            </a:r>
            <a:r>
              <a:rPr lang="en-US" altLang="ja-JP" sz="1350" dirty="0"/>
              <a:t>20</a:t>
            </a:r>
            <a:r>
              <a:rPr lang="ja-JP" altLang="ja-JP" sz="1350" dirty="0"/>
              <a:t>回統一地方選挙に向けた基本的な考え方と</a:t>
            </a:r>
            <a:r>
              <a:rPr lang="ja-JP" altLang="en-US" sz="1350" dirty="0"/>
              <a:t>　　　</a:t>
            </a:r>
            <a:r>
              <a:rPr lang="ja-JP" altLang="ja-JP" sz="1350" dirty="0"/>
              <a:t>具体的な取り組み</a:t>
            </a:r>
          </a:p>
          <a:p>
            <a:pPr marL="360000" indent="-457200">
              <a:lnSpc>
                <a:spcPts val="1750"/>
              </a:lnSpc>
            </a:pPr>
            <a:r>
              <a:rPr lang="ja-JP" altLang="ja-JP" sz="1350" dirty="0"/>
              <a:t>（１）基本的な考え方</a:t>
            </a:r>
          </a:p>
          <a:p>
            <a:pPr marL="360000" indent="-457200">
              <a:lnSpc>
                <a:spcPts val="1750"/>
              </a:lnSpc>
            </a:pPr>
            <a:r>
              <a:rPr lang="ja-JP" altLang="ja-JP" sz="1350" dirty="0"/>
              <a:t>（２）具体的な取り組み</a:t>
            </a:r>
          </a:p>
          <a:p>
            <a:pPr marL="360000" indent="-457200">
              <a:lnSpc>
                <a:spcPts val="1750"/>
              </a:lnSpc>
            </a:pPr>
            <a:r>
              <a:rPr lang="ja-JP" altLang="en-US" sz="1350" dirty="0"/>
              <a:t>　</a:t>
            </a:r>
            <a:r>
              <a:rPr lang="ja-JP" altLang="ja-JP" sz="1350" dirty="0"/>
              <a:t>１）候補者擁立</a:t>
            </a:r>
          </a:p>
          <a:p>
            <a:pPr marL="360000" indent="-457200">
              <a:lnSpc>
                <a:spcPts val="1750"/>
              </a:lnSpc>
            </a:pPr>
            <a:r>
              <a:rPr lang="ja-JP" altLang="en-US" sz="1350" dirty="0">
                <a:sym typeface="ＭＳ 明朝" panose="02020609040205080304" pitchFamily="17" charset="-128"/>
              </a:rPr>
              <a:t>　　</a:t>
            </a:r>
            <a:r>
              <a:rPr lang="en-US" altLang="ja-JP" sz="1350" dirty="0">
                <a:sym typeface="ＭＳ 明朝" panose="02020609040205080304" pitchFamily="17" charset="-128"/>
              </a:rPr>
              <a:t>①</a:t>
            </a:r>
            <a:r>
              <a:rPr lang="ja-JP" altLang="ja-JP" sz="1350" dirty="0"/>
              <a:t>組織内候補の積極的な擁立等</a:t>
            </a:r>
          </a:p>
          <a:p>
            <a:pPr marL="360000" indent="-457200">
              <a:lnSpc>
                <a:spcPts val="1750"/>
              </a:lnSpc>
            </a:pPr>
            <a:r>
              <a:rPr lang="ja-JP" altLang="en-US" sz="1350" dirty="0">
                <a:sym typeface="ＭＳ 明朝" panose="02020609040205080304" pitchFamily="17" charset="-128"/>
              </a:rPr>
              <a:t>　　</a:t>
            </a:r>
            <a:r>
              <a:rPr lang="en-US" altLang="ja-JP" sz="1350" dirty="0">
                <a:sym typeface="ＭＳ 明朝" panose="02020609040205080304" pitchFamily="17" charset="-128"/>
              </a:rPr>
              <a:t>②</a:t>
            </a:r>
            <a:r>
              <a:rPr lang="ja-JP" altLang="ja-JP" sz="1350" dirty="0"/>
              <a:t>女性候補の積極的な擁立</a:t>
            </a:r>
          </a:p>
          <a:p>
            <a:pPr marL="452438" indent="-550863">
              <a:lnSpc>
                <a:spcPts val="1750"/>
              </a:lnSpc>
            </a:pPr>
            <a:r>
              <a:rPr lang="ja-JP" altLang="en-US" sz="1350" dirty="0"/>
              <a:t>　</a:t>
            </a:r>
            <a:r>
              <a:rPr lang="ja-JP" altLang="ja-JP" sz="1350" dirty="0"/>
              <a:t>２）候補者推薦と候補者調整をはじめとする環境整備</a:t>
            </a:r>
          </a:p>
          <a:p>
            <a:pPr marL="360000" indent="-457200">
              <a:lnSpc>
                <a:spcPts val="1750"/>
              </a:lnSpc>
            </a:pPr>
            <a:endParaRPr lang="en-US" altLang="ja-JP" sz="1350" dirty="0"/>
          </a:p>
          <a:p>
            <a:pPr marL="360000" indent="-457200">
              <a:lnSpc>
                <a:spcPts val="1750"/>
              </a:lnSpc>
            </a:pPr>
            <a:r>
              <a:rPr lang="ja-JP" altLang="en-US" sz="1350" dirty="0"/>
              <a:t>　　　＜資料＞</a:t>
            </a:r>
            <a:r>
              <a:rPr lang="ja-JP" altLang="ja-JP" sz="1350" dirty="0"/>
              <a:t>連合の「政治・選挙活動方針」</a:t>
            </a:r>
          </a:p>
          <a:p>
            <a:pPr marL="360000" indent="-457200">
              <a:lnSpc>
                <a:spcPts val="1750"/>
              </a:lnSpc>
            </a:pPr>
            <a:r>
              <a:rPr lang="ja-JP" altLang="en-US" sz="1350" dirty="0"/>
              <a:t>　　　　　</a:t>
            </a:r>
            <a:r>
              <a:rPr lang="ja-JP" altLang="ja-JP" sz="1350" dirty="0"/>
              <a:t>１．政治・選挙活動の基本方針</a:t>
            </a:r>
          </a:p>
          <a:p>
            <a:pPr marL="360000" indent="-457200">
              <a:lnSpc>
                <a:spcPts val="1750"/>
              </a:lnSpc>
            </a:pPr>
            <a:r>
              <a:rPr lang="ja-JP" altLang="en-US" sz="1350" dirty="0"/>
              <a:t>　　　　　</a:t>
            </a:r>
            <a:r>
              <a:rPr lang="ja-JP" altLang="ja-JP" sz="1350" dirty="0"/>
              <a:t>２．推薦要綱</a:t>
            </a:r>
          </a:p>
          <a:p>
            <a:pPr marL="360000" indent="-457200">
              <a:lnSpc>
                <a:spcPts val="1750"/>
              </a:lnSpc>
            </a:pPr>
            <a:r>
              <a:rPr lang="ja-JP" altLang="en-US" sz="1350" dirty="0"/>
              <a:t>　　　　　</a:t>
            </a:r>
            <a:r>
              <a:rPr lang="ja-JP" altLang="ja-JP" sz="1350" dirty="0"/>
              <a:t>（１）推薦の範囲</a:t>
            </a:r>
          </a:p>
          <a:p>
            <a:pPr marL="360000" indent="-457200">
              <a:lnSpc>
                <a:spcPts val="1750"/>
              </a:lnSpc>
            </a:pPr>
            <a:r>
              <a:rPr lang="ja-JP" altLang="en-US" sz="1350" dirty="0"/>
              <a:t>　　　　　</a:t>
            </a:r>
            <a:r>
              <a:rPr lang="ja-JP" altLang="ja-JP" sz="1350" dirty="0"/>
              <a:t>（２）推薦基準</a:t>
            </a:r>
          </a:p>
          <a:p>
            <a:pPr marL="360000" indent="-457200">
              <a:lnSpc>
                <a:spcPts val="1750"/>
              </a:lnSpc>
            </a:pPr>
            <a:endParaRPr lang="en-US" altLang="ja-JP" sz="1350" dirty="0"/>
          </a:p>
          <a:p>
            <a:pPr marL="360000" indent="-457200">
              <a:lnSpc>
                <a:spcPts val="1750"/>
              </a:lnSpc>
            </a:pPr>
            <a:r>
              <a:rPr lang="ja-JP" altLang="en-US" sz="1350" dirty="0"/>
              <a:t>　</a:t>
            </a:r>
            <a:r>
              <a:rPr lang="ja-JP" altLang="ja-JP" sz="1350" dirty="0"/>
              <a:t>３）深刻化する低投票率となり手不足への対応</a:t>
            </a:r>
          </a:p>
          <a:p>
            <a:pPr marL="360000" indent="-457200">
              <a:lnSpc>
                <a:spcPts val="1750"/>
              </a:lnSpc>
            </a:pPr>
            <a:r>
              <a:rPr lang="ja-JP" altLang="ja-JP" sz="1350" dirty="0"/>
              <a:t>（３）連合本部の具体的な取り組み</a:t>
            </a:r>
          </a:p>
          <a:p>
            <a:pPr marL="360000" indent="-457200">
              <a:lnSpc>
                <a:spcPts val="1750"/>
              </a:lnSpc>
            </a:pPr>
            <a:r>
              <a:rPr lang="en-US" altLang="ja-JP" sz="1350" dirty="0"/>
              <a:t>【</a:t>
            </a:r>
            <a:r>
              <a:rPr lang="ja-JP" altLang="en-US" sz="1350" dirty="0"/>
              <a:t>参考</a:t>
            </a:r>
            <a:r>
              <a:rPr lang="en-US" altLang="ja-JP" sz="1350" dirty="0"/>
              <a:t>】</a:t>
            </a:r>
            <a:r>
              <a:rPr lang="ja-JP" altLang="en-US" sz="1350" dirty="0"/>
              <a:t>連合本部提供器材等</a:t>
            </a:r>
            <a:endParaRPr lang="en-US" altLang="ja-JP" sz="1350" dirty="0"/>
          </a:p>
          <a:p>
            <a:pPr marL="360000" indent="-457200">
              <a:lnSpc>
                <a:spcPts val="1750"/>
              </a:lnSpc>
            </a:pPr>
            <a:r>
              <a:rPr lang="ja-JP" altLang="en-US" sz="1350" dirty="0"/>
              <a:t>　　◆ </a:t>
            </a:r>
            <a:r>
              <a:rPr lang="ja-JP" altLang="ja-JP" sz="1350" dirty="0"/>
              <a:t>私たちの暮らしと政治（第</a:t>
            </a:r>
            <a:r>
              <a:rPr lang="en-US" altLang="ja-JP" sz="1350" dirty="0"/>
              <a:t>20</a:t>
            </a:r>
            <a:r>
              <a:rPr lang="ja-JP" altLang="ja-JP" sz="1350" dirty="0"/>
              <a:t>回統一地方選挙版）</a:t>
            </a:r>
          </a:p>
          <a:p>
            <a:pPr marL="360000" indent="-457200">
              <a:lnSpc>
                <a:spcPts val="1750"/>
              </a:lnSpc>
            </a:pPr>
            <a:r>
              <a:rPr lang="ja-JP" altLang="en-US" sz="1350" dirty="0"/>
              <a:t>　　◆ </a:t>
            </a:r>
            <a:r>
              <a:rPr lang="ja-JP" altLang="ja-JP" sz="1350" dirty="0"/>
              <a:t>組織内議員拡大マニュアル（第</a:t>
            </a:r>
            <a:r>
              <a:rPr lang="en-US" altLang="ja-JP" sz="1350" dirty="0"/>
              <a:t>3</a:t>
            </a:r>
            <a:r>
              <a:rPr lang="ja-JP" altLang="ja-JP" sz="1350" dirty="0"/>
              <a:t>版）</a:t>
            </a:r>
          </a:p>
          <a:p>
            <a:pPr marL="360000" indent="-457200">
              <a:lnSpc>
                <a:spcPts val="1750"/>
              </a:lnSpc>
            </a:pPr>
            <a:r>
              <a:rPr lang="ja-JP" altLang="en-US" sz="1350" dirty="0"/>
              <a:t>　  ◆ </a:t>
            </a:r>
            <a:r>
              <a:rPr lang="ja-JP" altLang="ja-JP" sz="1350" dirty="0"/>
              <a:t>投票促進用リーフレット</a:t>
            </a:r>
          </a:p>
          <a:p>
            <a:pPr marL="360000" indent="-457200">
              <a:lnSpc>
                <a:spcPts val="1750"/>
              </a:lnSpc>
            </a:pPr>
            <a:r>
              <a:rPr lang="ja-JP" altLang="en-US" sz="1350" dirty="0"/>
              <a:t>　　◆ </a:t>
            </a:r>
            <a:r>
              <a:rPr lang="ja-JP" altLang="ja-JP" sz="1350" dirty="0"/>
              <a:t>政治活動マニュアル（第</a:t>
            </a:r>
            <a:r>
              <a:rPr lang="en-US" altLang="ja-JP" sz="1350" dirty="0"/>
              <a:t>5</a:t>
            </a:r>
            <a:r>
              <a:rPr lang="ja-JP" altLang="ja-JP" sz="1350" dirty="0"/>
              <a:t>版）</a:t>
            </a:r>
          </a:p>
          <a:p>
            <a:pPr marL="360000" indent="-457200">
              <a:lnSpc>
                <a:spcPts val="1750"/>
              </a:lnSpc>
            </a:pPr>
            <a:r>
              <a:rPr lang="ja-JP" altLang="en-US" sz="1350" dirty="0"/>
              <a:t>　　◆ </a:t>
            </a:r>
            <a:r>
              <a:rPr lang="ja-JP" altLang="ja-JP" sz="1350" dirty="0"/>
              <a:t>「政策・制度 要求と提言」にもとづく要請行動</a:t>
            </a:r>
            <a:endParaRPr lang="en-US" altLang="ja-JP" sz="1350" dirty="0"/>
          </a:p>
          <a:p>
            <a:pPr marL="360000" indent="-457200">
              <a:lnSpc>
                <a:spcPts val="1750"/>
              </a:lnSpc>
            </a:pPr>
            <a:endParaRPr kumimoji="1" lang="en-US" altLang="ja-JP" sz="1350" dirty="0"/>
          </a:p>
          <a:p>
            <a:pPr marL="360000" indent="-457200">
              <a:lnSpc>
                <a:spcPts val="1750"/>
              </a:lnSpc>
            </a:pPr>
            <a:endParaRPr kumimoji="1" lang="ja-JP" altLang="en-US" sz="1350" dirty="0"/>
          </a:p>
        </p:txBody>
      </p:sp>
    </p:spTree>
    <p:extLst>
      <p:ext uri="{BB962C8B-B14F-4D97-AF65-F5344CB8AC3E}">
        <p14:creationId xmlns:p14="http://schemas.microsoft.com/office/powerpoint/2010/main" val="1404155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501760" y="5918938"/>
            <a:ext cx="5479870"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ja-JP" altLang="en-US" sz="900" dirty="0">
                <a:solidFill>
                  <a:schemeClr val="accent3">
                    <a:lumMod val="50000"/>
                  </a:schemeClr>
                </a:solidFill>
                <a:latin typeface="+mn-ea"/>
                <a:cs typeface="メイリオ" panose="020B0604030504040204" pitchFamily="50" charset="-128"/>
              </a:rPr>
              <a:t>資料出所：国土交通省「第</a:t>
            </a:r>
            <a:r>
              <a:rPr lang="en-US" altLang="ja-JP" sz="900" dirty="0">
                <a:solidFill>
                  <a:schemeClr val="accent3">
                    <a:lumMod val="50000"/>
                  </a:schemeClr>
                </a:solidFill>
                <a:latin typeface="+mn-ea"/>
                <a:cs typeface="メイリオ" panose="020B0604030504040204" pitchFamily="50" charset="-128"/>
              </a:rPr>
              <a:t>1</a:t>
            </a:r>
            <a:r>
              <a:rPr lang="ja-JP" altLang="en-US" sz="900" dirty="0">
                <a:solidFill>
                  <a:schemeClr val="accent3">
                    <a:lumMod val="50000"/>
                  </a:schemeClr>
                </a:solidFill>
                <a:latin typeface="+mn-ea"/>
                <a:cs typeface="メイリオ" panose="020B0604030504040204" pitchFamily="50" charset="-128"/>
              </a:rPr>
              <a:t>回アフターコロナに向けた地域交通の</a:t>
            </a:r>
            <a:r>
              <a:rPr lang="en-US" altLang="ja-JP" sz="900" dirty="0">
                <a:solidFill>
                  <a:schemeClr val="accent3">
                    <a:lumMod val="50000"/>
                  </a:schemeClr>
                </a:solidFill>
                <a:latin typeface="+mn-ea"/>
                <a:cs typeface="メイリオ" panose="020B0604030504040204" pitchFamily="50" charset="-128"/>
              </a:rPr>
              <a:t>『</a:t>
            </a:r>
            <a:r>
              <a:rPr lang="ja-JP" altLang="en-US" sz="900" dirty="0">
                <a:solidFill>
                  <a:schemeClr val="accent3">
                    <a:lumMod val="50000"/>
                  </a:schemeClr>
                </a:solidFill>
                <a:latin typeface="+mn-ea"/>
                <a:cs typeface="メイリオ" panose="020B0604030504040204" pitchFamily="50" charset="-128"/>
              </a:rPr>
              <a:t>リ・デザイン</a:t>
            </a:r>
            <a:r>
              <a:rPr lang="en-US" altLang="ja-JP" sz="900" dirty="0">
                <a:solidFill>
                  <a:schemeClr val="accent3">
                    <a:lumMod val="50000"/>
                  </a:schemeClr>
                </a:solidFill>
                <a:latin typeface="+mn-ea"/>
                <a:cs typeface="メイリオ" panose="020B0604030504040204" pitchFamily="50" charset="-128"/>
              </a:rPr>
              <a:t>』</a:t>
            </a:r>
            <a:r>
              <a:rPr lang="ja-JP" altLang="en-US" sz="900" dirty="0">
                <a:solidFill>
                  <a:schemeClr val="accent3">
                    <a:lumMod val="50000"/>
                  </a:schemeClr>
                </a:solidFill>
                <a:latin typeface="+mn-ea"/>
                <a:cs typeface="メイリオ" panose="020B0604030504040204" pitchFamily="50" charset="-128"/>
              </a:rPr>
              <a:t>有識者検討会」</a:t>
            </a:r>
          </a:p>
        </p:txBody>
      </p:sp>
      <p:sp>
        <p:nvSpPr>
          <p:cNvPr id="12" name="テキスト ボックス 11"/>
          <p:cNvSpPr txBox="1"/>
          <p:nvPr/>
        </p:nvSpPr>
        <p:spPr>
          <a:xfrm>
            <a:off x="628650" y="629567"/>
            <a:ext cx="8172450" cy="656590"/>
          </a:xfrm>
          <a:prstGeom prst="rect">
            <a:avLst/>
          </a:prstGeom>
          <a:noFill/>
        </p:spPr>
        <p:txBody>
          <a:bodyPr wrap="square" rtlCol="0">
            <a:spAutoFit/>
          </a:bodyPr>
          <a:lstStyle/>
          <a:p>
            <a:pPr>
              <a:lnSpc>
                <a:spcPts val="2200"/>
              </a:lnSpc>
            </a:pPr>
            <a:r>
              <a:rPr lang="ja-JP" altLang="en-US" b="1" dirty="0">
                <a:solidFill>
                  <a:srgbClr val="00B0F0"/>
                </a:solidFill>
              </a:rPr>
              <a:t>コロナ以前から続く地域公共交通の厳しい状況② （地域鉄道）</a:t>
            </a:r>
            <a:endParaRPr kumimoji="1" lang="en-US" altLang="ja-JP" b="1" dirty="0">
              <a:solidFill>
                <a:srgbClr val="00B0F0"/>
              </a:solidFill>
            </a:endParaRPr>
          </a:p>
          <a:p>
            <a:pPr>
              <a:lnSpc>
                <a:spcPts val="2200"/>
              </a:lnSpc>
            </a:pPr>
            <a:r>
              <a:rPr lang="ja-JP" altLang="en-US" sz="1400" dirty="0">
                <a:solidFill>
                  <a:schemeClr val="accent3">
                    <a:lumMod val="50000"/>
                  </a:schemeClr>
                </a:solidFill>
              </a:rPr>
              <a:t>地域鉄道の輸送人員もピーク時から大きく減少しています。</a:t>
            </a:r>
            <a:endParaRPr kumimoji="1" lang="ja-JP" altLang="en-US" sz="1400" dirty="0">
              <a:solidFill>
                <a:schemeClr val="accent3">
                  <a:lumMod val="50000"/>
                </a:schemeClr>
              </a:solidFill>
            </a:endParaRPr>
          </a:p>
        </p:txBody>
      </p:sp>
      <p:sp>
        <p:nvSpPr>
          <p:cNvPr id="5" name="フッター プレースホルダー 4">
            <a:extLst>
              <a:ext uri="{FF2B5EF4-FFF2-40B4-BE49-F238E27FC236}">
                <a16:creationId xmlns:a16="http://schemas.microsoft.com/office/drawing/2014/main" id="{939C590D-5EE3-44BB-A16C-C62CD118506C}"/>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8" name="スライド番号プレースホルダー 7">
            <a:extLst>
              <a:ext uri="{FF2B5EF4-FFF2-40B4-BE49-F238E27FC236}">
                <a16:creationId xmlns:a16="http://schemas.microsoft.com/office/drawing/2014/main" id="{FB800EAD-0304-45B3-81EE-41FBAF345E45}"/>
              </a:ext>
            </a:extLst>
          </p:cNvPr>
          <p:cNvSpPr>
            <a:spLocks noGrp="1"/>
          </p:cNvSpPr>
          <p:nvPr>
            <p:ph type="sldNum" sz="quarter" idx="12"/>
          </p:nvPr>
        </p:nvSpPr>
        <p:spPr/>
        <p:txBody>
          <a:bodyPr/>
          <a:lstStyle/>
          <a:p>
            <a:fld id="{56FF0F62-A5BD-45C7-AD15-390B3C90002B}" type="slidenum">
              <a:rPr lang="ja-JP" altLang="en-US" smtClean="0"/>
              <a:pPr/>
              <a:t>20</a:t>
            </a:fld>
            <a:endParaRPr lang="ja-JP" altLang="en-US"/>
          </a:p>
        </p:txBody>
      </p:sp>
      <p:sp>
        <p:nvSpPr>
          <p:cNvPr id="16" name="テキスト ボックス 15">
            <a:extLst>
              <a:ext uri="{FF2B5EF4-FFF2-40B4-BE49-F238E27FC236}">
                <a16:creationId xmlns:a16="http://schemas.microsoft.com/office/drawing/2014/main" id="{CA06E685-006F-40AF-A444-358D9CFAB206}"/>
              </a:ext>
            </a:extLst>
          </p:cNvPr>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ea typeface="+mj-ea"/>
              </a:rPr>
              <a:t>４．地域公共交通の存続の危機</a:t>
            </a:r>
          </a:p>
        </p:txBody>
      </p:sp>
      <p:sp>
        <p:nvSpPr>
          <p:cNvPr id="24" name="角丸四角形 5">
            <a:extLst>
              <a:ext uri="{FF2B5EF4-FFF2-40B4-BE49-F238E27FC236}">
                <a16:creationId xmlns:a16="http://schemas.microsoft.com/office/drawing/2014/main" id="{3B2FA0C3-B793-4249-9748-942349B1FCBB}"/>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BB8EA9C-47EC-47CA-BDFA-110E774ECB28}"/>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6C22FAFA-E67D-4589-B4AE-6817AB928E1F}"/>
              </a:ext>
            </a:extLst>
          </p:cNvPr>
          <p:cNvSpPr txBox="1"/>
          <p:nvPr/>
        </p:nvSpPr>
        <p:spPr>
          <a:xfrm>
            <a:off x="1890319" y="1872025"/>
            <a:ext cx="2808771" cy="346115"/>
          </a:xfrm>
          <a:prstGeom prst="roundRect">
            <a:avLst>
              <a:gd name="adj" fmla="val 26839"/>
            </a:avLst>
          </a:prstGeom>
          <a:solidFill>
            <a:srgbClr val="00B0F0"/>
          </a:solidFill>
        </p:spPr>
        <p:txBody>
          <a:bodyPr wrap="square" bIns="0"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地域鉄道の輸送人員の減少</a:t>
            </a:r>
          </a:p>
        </p:txBody>
      </p:sp>
      <p:pic>
        <p:nvPicPr>
          <p:cNvPr id="3" name="図 2">
            <a:extLst>
              <a:ext uri="{FF2B5EF4-FFF2-40B4-BE49-F238E27FC236}">
                <a16:creationId xmlns:a16="http://schemas.microsoft.com/office/drawing/2014/main" id="{E384F47A-31C8-4436-8873-CB53026AF5CB}"/>
              </a:ext>
            </a:extLst>
          </p:cNvPr>
          <p:cNvPicPr>
            <a:picLocks noChangeAspect="1"/>
          </p:cNvPicPr>
          <p:nvPr/>
        </p:nvPicPr>
        <p:blipFill rotWithShape="1">
          <a:blip r:embed="rId2"/>
          <a:srcRect t="18725"/>
          <a:stretch/>
        </p:blipFill>
        <p:spPr>
          <a:xfrm>
            <a:off x="128279" y="2254887"/>
            <a:ext cx="6160498" cy="2850100"/>
          </a:xfrm>
          <a:prstGeom prst="rect">
            <a:avLst/>
          </a:prstGeom>
        </p:spPr>
      </p:pic>
      <p:pic>
        <p:nvPicPr>
          <p:cNvPr id="2" name="図 1"/>
          <p:cNvPicPr>
            <a:picLocks noChangeAspect="1"/>
          </p:cNvPicPr>
          <p:nvPr/>
        </p:nvPicPr>
        <p:blipFill rotWithShape="1">
          <a:blip r:embed="rId3"/>
          <a:srcRect l="69549" t="31962" r="9735" b="23189"/>
          <a:stretch/>
        </p:blipFill>
        <p:spPr>
          <a:xfrm>
            <a:off x="6468489" y="1840218"/>
            <a:ext cx="2332611" cy="2840511"/>
          </a:xfrm>
          <a:prstGeom prst="rect">
            <a:avLst/>
          </a:prstGeom>
        </p:spPr>
      </p:pic>
      <p:sp>
        <p:nvSpPr>
          <p:cNvPr id="13" name="テキスト ボックス 12">
            <a:extLst>
              <a:ext uri="{FF2B5EF4-FFF2-40B4-BE49-F238E27FC236}">
                <a16:creationId xmlns:a16="http://schemas.microsoft.com/office/drawing/2014/main" id="{7974BF63-21DE-435E-90F6-30BEF4188DBD}"/>
              </a:ext>
            </a:extLst>
          </p:cNvPr>
          <p:cNvSpPr txBox="1"/>
          <p:nvPr/>
        </p:nvSpPr>
        <p:spPr>
          <a:xfrm>
            <a:off x="6281419" y="1872025"/>
            <a:ext cx="2706752" cy="582930"/>
          </a:xfrm>
          <a:prstGeom prst="roundRect">
            <a:avLst>
              <a:gd name="adj" fmla="val 26839"/>
            </a:avLst>
          </a:prstGeom>
          <a:solidFill>
            <a:srgbClr val="00B0F0"/>
          </a:solidFill>
        </p:spPr>
        <p:txBody>
          <a:bodyPr wrap="square" lIns="36000" tIns="0" rIns="36000" bIns="0"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経常収支</a:t>
            </a:r>
          </a:p>
          <a:p>
            <a:pPr algn="ctr"/>
            <a:r>
              <a:rPr lang="ja-JP" altLang="en-US" sz="1600" b="1" dirty="0">
                <a:solidFill>
                  <a:schemeClr val="bg1"/>
                </a:solidFill>
                <a:latin typeface="メイリオ" panose="020B0604030504040204" pitchFamily="50" charset="-128"/>
                <a:ea typeface="メイリオ" panose="020B0604030504040204" pitchFamily="50" charset="-128"/>
              </a:rPr>
              <a:t>令和元年度（鉄軌道事業）</a:t>
            </a:r>
          </a:p>
        </p:txBody>
      </p:sp>
    </p:spTree>
    <p:extLst>
      <p:ext uri="{BB962C8B-B14F-4D97-AF65-F5344CB8AC3E}">
        <p14:creationId xmlns:p14="http://schemas.microsoft.com/office/powerpoint/2010/main" val="3225635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思考の吹き出し: 雲形 14">
            <a:extLst>
              <a:ext uri="{FF2B5EF4-FFF2-40B4-BE49-F238E27FC236}">
                <a16:creationId xmlns:a16="http://schemas.microsoft.com/office/drawing/2014/main" id="{6BC487A4-A0E2-47C3-B4FA-469746D1206D}"/>
              </a:ext>
            </a:extLst>
          </p:cNvPr>
          <p:cNvSpPr/>
          <p:nvPr/>
        </p:nvSpPr>
        <p:spPr>
          <a:xfrm>
            <a:off x="5777948" y="3417470"/>
            <a:ext cx="2767567" cy="2187893"/>
          </a:xfrm>
          <a:prstGeom prst="cloudCallout">
            <a:avLst>
              <a:gd name="adj1" fmla="val -39312"/>
              <a:gd name="adj2" fmla="val 436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37696" y="787642"/>
            <a:ext cx="8353607" cy="337144"/>
          </a:xfrm>
          <a:prstGeom prst="rect">
            <a:avLst/>
          </a:prstGeom>
        </p:spPr>
        <p:txBody>
          <a:bodyPr wrap="square">
            <a:spAutoFit/>
          </a:bodyPr>
          <a:lstStyle/>
          <a:p>
            <a:pPr>
              <a:lnSpc>
                <a:spcPts val="2200"/>
              </a:lnSpc>
            </a:pPr>
            <a:r>
              <a:rPr lang="ja-JP" altLang="en-US" b="1" dirty="0">
                <a:solidFill>
                  <a:srgbClr val="F19001"/>
                </a:solidFill>
                <a:latin typeface="+mn-ea"/>
              </a:rPr>
              <a:t>＜連合の考え方・政策＞</a:t>
            </a:r>
            <a:endParaRPr lang="en-US" altLang="ja-JP" b="1" dirty="0">
              <a:solidFill>
                <a:srgbClr val="F19001"/>
              </a:solidFill>
              <a:latin typeface="+mn-ea"/>
            </a:endParaRPr>
          </a:p>
        </p:txBody>
      </p:sp>
      <p:sp>
        <p:nvSpPr>
          <p:cNvPr id="8" name="テキスト ボックス 7"/>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rPr>
              <a:t>４．地域公共交通の存続の危機</a:t>
            </a: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21</a:t>
            </a:fld>
            <a:endParaRPr lang="ja-JP" altLang="en-US"/>
          </a:p>
        </p:txBody>
      </p:sp>
      <p:sp>
        <p:nvSpPr>
          <p:cNvPr id="2" name="四角形: 角を丸くする 1">
            <a:extLst>
              <a:ext uri="{FF2B5EF4-FFF2-40B4-BE49-F238E27FC236}">
                <a16:creationId xmlns:a16="http://schemas.microsoft.com/office/drawing/2014/main" id="{8E56B8AE-88C9-4820-8CDF-5945AC0D1BA4}"/>
              </a:ext>
            </a:extLst>
          </p:cNvPr>
          <p:cNvSpPr/>
          <p:nvPr/>
        </p:nvSpPr>
        <p:spPr>
          <a:xfrm>
            <a:off x="494902" y="1304836"/>
            <a:ext cx="7963298" cy="1427917"/>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地方自治体は、「法定協議会」「地域公共交通会議」「運営協議会」などで、地域住民に必要不可欠な交通路線の存続や廃止・代替を検討するにあたっては、交通・運輸産業に従事する労働者代表の意見を反映する。</a:t>
            </a:r>
          </a:p>
        </p:txBody>
      </p:sp>
      <p:sp>
        <p:nvSpPr>
          <p:cNvPr id="11" name="角丸四角形 5">
            <a:extLst>
              <a:ext uri="{FF2B5EF4-FFF2-40B4-BE49-F238E27FC236}">
                <a16:creationId xmlns:a16="http://schemas.microsoft.com/office/drawing/2014/main" id="{831995FE-4A8D-4684-9F49-699203A0E53D}"/>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D4DE04F-89A9-4CBE-8DC1-1893E701B2F0}"/>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64496C9E-7791-408E-9444-09DB15551686}"/>
              </a:ext>
            </a:extLst>
          </p:cNvPr>
          <p:cNvSpPr/>
          <p:nvPr/>
        </p:nvSpPr>
        <p:spPr>
          <a:xfrm>
            <a:off x="494902" y="2912803"/>
            <a:ext cx="5057759" cy="2093922"/>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国・地方自治体は、交通のシビル・ミニマム（生活基盤最低保障基準）維持の観点から、子どもの通学や高齢者の通院など、市民生活に必要不可欠な地域公共交通に対する助成を行い、路線・航路を維持・確保する。</a:t>
            </a:r>
          </a:p>
        </p:txBody>
      </p:sp>
      <p:pic>
        <p:nvPicPr>
          <p:cNvPr id="4" name="図 3">
            <a:extLst>
              <a:ext uri="{FF2B5EF4-FFF2-40B4-BE49-F238E27FC236}">
                <a16:creationId xmlns:a16="http://schemas.microsoft.com/office/drawing/2014/main" id="{4C7D22A1-602E-4932-B8B6-905233D594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557" r="54195" b="32593"/>
          <a:stretch/>
        </p:blipFill>
        <p:spPr>
          <a:xfrm>
            <a:off x="5777948" y="3417470"/>
            <a:ext cx="1682834" cy="963962"/>
          </a:xfrm>
          <a:prstGeom prst="rect">
            <a:avLst/>
          </a:prstGeom>
        </p:spPr>
      </p:pic>
      <p:pic>
        <p:nvPicPr>
          <p:cNvPr id="16" name="図 15">
            <a:extLst>
              <a:ext uri="{FF2B5EF4-FFF2-40B4-BE49-F238E27FC236}">
                <a16:creationId xmlns:a16="http://schemas.microsoft.com/office/drawing/2014/main" id="{12596B91-E5E8-403F-9A67-10256F38BB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96" t="47497" r="2999" b="31653"/>
          <a:stretch/>
        </p:blipFill>
        <p:spPr>
          <a:xfrm>
            <a:off x="7108469" y="4221454"/>
            <a:ext cx="1682834" cy="963962"/>
          </a:xfrm>
          <a:prstGeom prst="rect">
            <a:avLst/>
          </a:prstGeom>
        </p:spPr>
      </p:pic>
      <p:pic>
        <p:nvPicPr>
          <p:cNvPr id="18" name="図 17">
            <a:extLst>
              <a:ext uri="{FF2B5EF4-FFF2-40B4-BE49-F238E27FC236}">
                <a16:creationId xmlns:a16="http://schemas.microsoft.com/office/drawing/2014/main" id="{445857B2-D3D5-496C-9767-FEB3A3AF29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45" t="30847" r="48674"/>
          <a:stretch/>
        </p:blipFill>
        <p:spPr>
          <a:xfrm>
            <a:off x="5777948" y="5057872"/>
            <a:ext cx="1235658" cy="1259171"/>
          </a:xfrm>
          <a:prstGeom prst="rect">
            <a:avLst/>
          </a:prstGeom>
        </p:spPr>
      </p:pic>
      <p:pic>
        <p:nvPicPr>
          <p:cNvPr id="6" name="図 5">
            <a:extLst>
              <a:ext uri="{FF2B5EF4-FFF2-40B4-BE49-F238E27FC236}">
                <a16:creationId xmlns:a16="http://schemas.microsoft.com/office/drawing/2014/main" id="{3D58A802-CD7C-4921-AA74-6AA7DBA06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4105" y="5025437"/>
            <a:ext cx="1235658" cy="1663642"/>
          </a:xfrm>
          <a:prstGeom prst="rect">
            <a:avLst/>
          </a:prstGeom>
        </p:spPr>
      </p:pic>
    </p:spTree>
    <p:extLst>
      <p:ext uri="{BB962C8B-B14F-4D97-AF65-F5344CB8AC3E}">
        <p14:creationId xmlns:p14="http://schemas.microsoft.com/office/powerpoint/2010/main" val="410248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EDA506BF-D64E-45D2-B95E-2CF24797D362}"/>
              </a:ext>
            </a:extLst>
          </p:cNvPr>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rPr>
              <a:t>５．激甚化する自然災害</a:t>
            </a:r>
          </a:p>
        </p:txBody>
      </p:sp>
      <p:sp>
        <p:nvSpPr>
          <p:cNvPr id="6" name="正方形/長方形 5"/>
          <p:cNvSpPr/>
          <p:nvPr/>
        </p:nvSpPr>
        <p:spPr>
          <a:xfrm>
            <a:off x="3592938" y="6300114"/>
            <a:ext cx="5300202" cy="259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a:solidFill>
                  <a:schemeClr val="accent3">
                    <a:lumMod val="50000"/>
                  </a:schemeClr>
                </a:solidFill>
                <a:latin typeface="+mn-ea"/>
                <a:cs typeface="メイリオ" panose="020B0604030504040204" pitchFamily="50" charset="-128"/>
              </a:rPr>
              <a:t>資料出所：内閣府「防災に関してとった措置の概況 令和</a:t>
            </a:r>
            <a:r>
              <a:rPr lang="en-US" altLang="ja-JP" sz="900" dirty="0">
                <a:solidFill>
                  <a:schemeClr val="accent3">
                    <a:lumMod val="50000"/>
                  </a:schemeClr>
                </a:solidFill>
                <a:latin typeface="+mn-ea"/>
                <a:cs typeface="メイリオ" panose="020B0604030504040204" pitchFamily="50" charset="-128"/>
              </a:rPr>
              <a:t>4</a:t>
            </a:r>
            <a:r>
              <a:rPr lang="ja-JP" altLang="en-US" sz="900" dirty="0">
                <a:solidFill>
                  <a:schemeClr val="accent3">
                    <a:lumMod val="50000"/>
                  </a:schemeClr>
                </a:solidFill>
                <a:latin typeface="+mn-ea"/>
                <a:cs typeface="メイリオ" panose="020B0604030504040204" pitchFamily="50" charset="-128"/>
              </a:rPr>
              <a:t>年度の防災に関する計画」より連合作成</a:t>
            </a:r>
          </a:p>
        </p:txBody>
      </p:sp>
      <p:sp>
        <p:nvSpPr>
          <p:cNvPr id="12" name="テキスト ボックス 11"/>
          <p:cNvSpPr txBox="1"/>
          <p:nvPr/>
        </p:nvSpPr>
        <p:spPr>
          <a:xfrm>
            <a:off x="628650" y="662360"/>
            <a:ext cx="4624967" cy="894027"/>
          </a:xfrm>
          <a:prstGeom prst="rect">
            <a:avLst/>
          </a:prstGeom>
          <a:noFill/>
        </p:spPr>
        <p:txBody>
          <a:bodyPr wrap="square" rtlCol="0">
            <a:spAutoFit/>
          </a:bodyPr>
          <a:lstStyle/>
          <a:p>
            <a:pPr>
              <a:lnSpc>
                <a:spcPts val="2200"/>
              </a:lnSpc>
            </a:pPr>
            <a:r>
              <a:rPr kumimoji="1" lang="ja-JP" altLang="en-US" b="1" dirty="0">
                <a:solidFill>
                  <a:srgbClr val="00B0F0"/>
                </a:solidFill>
              </a:rPr>
              <a:t>自然災害</a:t>
            </a:r>
            <a:endParaRPr kumimoji="1" lang="en-US" altLang="ja-JP" b="1" dirty="0">
              <a:solidFill>
                <a:srgbClr val="00B0F0"/>
              </a:solidFill>
            </a:endParaRPr>
          </a:p>
          <a:p>
            <a:pPr>
              <a:lnSpc>
                <a:spcPts val="2200"/>
              </a:lnSpc>
            </a:pP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自然災害が各地で多発しています。復旧・復興だけでなく、防災・減災も地域の大きな課題です。</a:t>
            </a:r>
            <a:endParaRPr kumimoji="1" lang="ja-JP" altLang="en-US" dirty="0">
              <a:solidFill>
                <a:schemeClr val="accent3">
                  <a:lumMod val="50000"/>
                </a:schemeClr>
              </a:solidFill>
            </a:endParaRPr>
          </a:p>
        </p:txBody>
      </p:sp>
      <p:sp>
        <p:nvSpPr>
          <p:cNvPr id="19" name="テキスト ボックス 18"/>
          <p:cNvSpPr txBox="1"/>
          <p:nvPr/>
        </p:nvSpPr>
        <p:spPr>
          <a:xfrm>
            <a:off x="7135739" y="71348"/>
            <a:ext cx="2238997" cy="338554"/>
          </a:xfrm>
          <a:prstGeom prst="rect">
            <a:avLst/>
          </a:prstGeom>
          <a:noFill/>
        </p:spPr>
        <p:txBody>
          <a:bodyPr wrap="square" rtlCol="0">
            <a:spAutoFit/>
          </a:bodyPr>
          <a:lstStyle/>
          <a:p>
            <a:r>
              <a:rPr kumimoji="1" lang="ja-JP" altLang="en-US" sz="1600" dirty="0">
                <a:solidFill>
                  <a:schemeClr val="bg1"/>
                </a:solidFill>
              </a:rPr>
              <a:t>地方政治の重要性</a:t>
            </a:r>
          </a:p>
        </p:txBody>
      </p:sp>
      <p:sp>
        <p:nvSpPr>
          <p:cNvPr id="5" name="フッター プレースホルダー 4">
            <a:extLst>
              <a:ext uri="{FF2B5EF4-FFF2-40B4-BE49-F238E27FC236}">
                <a16:creationId xmlns:a16="http://schemas.microsoft.com/office/drawing/2014/main" id="{BE06B16C-5E04-4B57-9471-217C65ECED7C}"/>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9" name="スライド番号プレースホルダー 8">
            <a:extLst>
              <a:ext uri="{FF2B5EF4-FFF2-40B4-BE49-F238E27FC236}">
                <a16:creationId xmlns:a16="http://schemas.microsoft.com/office/drawing/2014/main" id="{A04B5E94-CA42-4B40-A1B3-2669221901C4}"/>
              </a:ext>
            </a:extLst>
          </p:cNvPr>
          <p:cNvSpPr>
            <a:spLocks noGrp="1"/>
          </p:cNvSpPr>
          <p:nvPr>
            <p:ph type="sldNum" sz="quarter" idx="12"/>
          </p:nvPr>
        </p:nvSpPr>
        <p:spPr/>
        <p:txBody>
          <a:bodyPr/>
          <a:lstStyle/>
          <a:p>
            <a:fld id="{56FF0F62-A5BD-45C7-AD15-390B3C90002B}" type="slidenum">
              <a:rPr lang="ja-JP" altLang="en-US" smtClean="0"/>
              <a:pPr/>
              <a:t>22</a:t>
            </a:fld>
            <a:endParaRPr lang="ja-JP" altLang="en-US"/>
          </a:p>
        </p:txBody>
      </p:sp>
      <p:sp>
        <p:nvSpPr>
          <p:cNvPr id="13" name="角丸四角形 5">
            <a:extLst>
              <a:ext uri="{FF2B5EF4-FFF2-40B4-BE49-F238E27FC236}">
                <a16:creationId xmlns:a16="http://schemas.microsoft.com/office/drawing/2014/main" id="{814DC595-F712-4574-B3B0-7E04AD4762A8}"/>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64FAD01-9E0A-45F1-81F6-F5AB4422B10B}"/>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2"/>
          <a:srcRect l="21888" t="13578" r="22123" b="12249"/>
          <a:stretch/>
        </p:blipFill>
        <p:spPr>
          <a:xfrm>
            <a:off x="77121" y="2100631"/>
            <a:ext cx="5548166" cy="4134383"/>
          </a:xfrm>
          <a:prstGeom prst="rect">
            <a:avLst/>
          </a:prstGeom>
        </p:spPr>
      </p:pic>
      <p:pic>
        <p:nvPicPr>
          <p:cNvPr id="17" name="図 16"/>
          <p:cNvPicPr>
            <a:picLocks noChangeAspect="1"/>
          </p:cNvPicPr>
          <p:nvPr/>
        </p:nvPicPr>
        <p:blipFill rotWithShape="1">
          <a:blip r:embed="rId3"/>
          <a:srcRect l="12848" t="690" r="14882" b="95946"/>
          <a:stretch/>
        </p:blipFill>
        <p:spPr>
          <a:xfrm>
            <a:off x="3452358" y="1913818"/>
            <a:ext cx="2172929" cy="186813"/>
          </a:xfrm>
          <a:prstGeom prst="rect">
            <a:avLst/>
          </a:prstGeom>
        </p:spPr>
      </p:pic>
      <p:pic>
        <p:nvPicPr>
          <p:cNvPr id="3" name="図 2"/>
          <p:cNvPicPr>
            <a:picLocks noChangeAspect="1"/>
          </p:cNvPicPr>
          <p:nvPr/>
        </p:nvPicPr>
        <p:blipFill>
          <a:blip r:embed="rId4"/>
          <a:stretch>
            <a:fillRect/>
          </a:stretch>
        </p:blipFill>
        <p:spPr>
          <a:xfrm>
            <a:off x="6067158" y="646450"/>
            <a:ext cx="2693742" cy="5604592"/>
          </a:xfrm>
          <a:prstGeom prst="rect">
            <a:avLst/>
          </a:prstGeom>
        </p:spPr>
      </p:pic>
    </p:spTree>
    <p:extLst>
      <p:ext uri="{BB962C8B-B14F-4D97-AF65-F5344CB8AC3E}">
        <p14:creationId xmlns:p14="http://schemas.microsoft.com/office/powerpoint/2010/main" val="19436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思考の吹き出し: 雲形 14">
            <a:extLst>
              <a:ext uri="{FF2B5EF4-FFF2-40B4-BE49-F238E27FC236}">
                <a16:creationId xmlns:a16="http://schemas.microsoft.com/office/drawing/2014/main" id="{6BC487A4-A0E2-47C3-B4FA-469746D1206D}"/>
              </a:ext>
            </a:extLst>
          </p:cNvPr>
          <p:cNvSpPr/>
          <p:nvPr/>
        </p:nvSpPr>
        <p:spPr>
          <a:xfrm>
            <a:off x="5777948" y="3417470"/>
            <a:ext cx="2767567" cy="2187893"/>
          </a:xfrm>
          <a:prstGeom prst="cloudCallout">
            <a:avLst>
              <a:gd name="adj1" fmla="val -39312"/>
              <a:gd name="adj2" fmla="val 436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37696" y="787642"/>
            <a:ext cx="8353607" cy="337144"/>
          </a:xfrm>
          <a:prstGeom prst="rect">
            <a:avLst/>
          </a:prstGeom>
        </p:spPr>
        <p:txBody>
          <a:bodyPr wrap="square">
            <a:spAutoFit/>
          </a:bodyPr>
          <a:lstStyle/>
          <a:p>
            <a:pPr>
              <a:lnSpc>
                <a:spcPts val="2200"/>
              </a:lnSpc>
            </a:pPr>
            <a:r>
              <a:rPr lang="ja-JP" altLang="en-US" b="1" dirty="0">
                <a:solidFill>
                  <a:srgbClr val="F19001"/>
                </a:solidFill>
                <a:latin typeface="+mn-ea"/>
              </a:rPr>
              <a:t>＜連合の考え方・政策＞</a:t>
            </a:r>
            <a:endParaRPr lang="en-US" altLang="ja-JP" b="1" dirty="0">
              <a:solidFill>
                <a:srgbClr val="F19001"/>
              </a:solidFill>
              <a:latin typeface="+mn-ea"/>
            </a:endParaRPr>
          </a:p>
        </p:txBody>
      </p:sp>
      <p:sp>
        <p:nvSpPr>
          <p:cNvPr id="8" name="テキスト ボックス 7"/>
          <p:cNvSpPr txBox="1"/>
          <p:nvPr/>
        </p:nvSpPr>
        <p:spPr>
          <a:xfrm>
            <a:off x="207924" y="25647"/>
            <a:ext cx="6332852" cy="461665"/>
          </a:xfrm>
          <a:prstGeom prst="rect">
            <a:avLst/>
          </a:prstGeom>
          <a:noFill/>
        </p:spPr>
        <p:txBody>
          <a:bodyPr wrap="square" rtlCol="0">
            <a:spAutoFit/>
          </a:bodyPr>
          <a:lstStyle/>
          <a:p>
            <a:r>
              <a:rPr lang="ja-JP" altLang="en-US" sz="2400" b="1" dirty="0">
                <a:solidFill>
                  <a:schemeClr val="bg1">
                    <a:lumMod val="50000"/>
                  </a:schemeClr>
                </a:solidFill>
                <a:latin typeface="+mj-ea"/>
              </a:rPr>
              <a:t>５．激甚化する自然災害</a:t>
            </a: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23</a:t>
            </a:fld>
            <a:endParaRPr lang="ja-JP" altLang="en-US"/>
          </a:p>
        </p:txBody>
      </p:sp>
      <p:sp>
        <p:nvSpPr>
          <p:cNvPr id="2" name="四角形: 角を丸くする 1">
            <a:extLst>
              <a:ext uri="{FF2B5EF4-FFF2-40B4-BE49-F238E27FC236}">
                <a16:creationId xmlns:a16="http://schemas.microsoft.com/office/drawing/2014/main" id="{8E56B8AE-88C9-4820-8CDF-5945AC0D1BA4}"/>
              </a:ext>
            </a:extLst>
          </p:cNvPr>
          <p:cNvSpPr/>
          <p:nvPr/>
        </p:nvSpPr>
        <p:spPr>
          <a:xfrm>
            <a:off x="494902" y="1304836"/>
            <a:ext cx="7963298" cy="1427917"/>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国・地方自治体は、近年の多発する災害を受け、雇用確保に向けた施策、企業による地域への貢献、避難所の提供などに対する支援を含む企業の「事業継続計画（ＢＣＰ</a:t>
            </a:r>
            <a:r>
              <a:rPr lang="en-US" altLang="ja-JP" sz="1200"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）」の策定を努力義務として法制化し、その策定・改定を促進する。</a:t>
            </a:r>
          </a:p>
        </p:txBody>
      </p:sp>
      <p:sp>
        <p:nvSpPr>
          <p:cNvPr id="11" name="角丸四角形 5">
            <a:extLst>
              <a:ext uri="{FF2B5EF4-FFF2-40B4-BE49-F238E27FC236}">
                <a16:creationId xmlns:a16="http://schemas.microsoft.com/office/drawing/2014/main" id="{831995FE-4A8D-4684-9F49-699203A0E53D}"/>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D4DE04F-89A9-4CBE-8DC1-1893E701B2F0}"/>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64496C9E-7791-408E-9444-09DB15551686}"/>
              </a:ext>
            </a:extLst>
          </p:cNvPr>
          <p:cNvSpPr/>
          <p:nvPr/>
        </p:nvSpPr>
        <p:spPr>
          <a:xfrm>
            <a:off x="494902" y="2912803"/>
            <a:ext cx="5057759" cy="2759928"/>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国・地方自治体は、既存施設の耐震化や津波対策をはかる。また、老朽化が進む社会資本を適切に維持管理・更新し、長寿命化を推進する。さらに近年の大規模災害の教訓をふまえ、上下水道のような生活に必要な公益事業の迅速な復旧を行うため、非常時における自治体間の相互応援体制の整備を促進する。</a:t>
            </a:r>
          </a:p>
        </p:txBody>
      </p:sp>
      <p:pic>
        <p:nvPicPr>
          <p:cNvPr id="6" name="図 5">
            <a:extLst>
              <a:ext uri="{FF2B5EF4-FFF2-40B4-BE49-F238E27FC236}">
                <a16:creationId xmlns:a16="http://schemas.microsoft.com/office/drawing/2014/main" id="{A4EB7958-14D2-4990-8E70-690DD1BFA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9813" y="3274482"/>
            <a:ext cx="975487" cy="1185269"/>
          </a:xfrm>
          <a:prstGeom prst="rect">
            <a:avLst/>
          </a:prstGeom>
        </p:spPr>
      </p:pic>
      <p:pic>
        <p:nvPicPr>
          <p:cNvPr id="12" name="図 11">
            <a:extLst>
              <a:ext uri="{FF2B5EF4-FFF2-40B4-BE49-F238E27FC236}">
                <a16:creationId xmlns:a16="http://schemas.microsoft.com/office/drawing/2014/main" id="{FF1273D1-4333-4DE7-B0FB-AF97177C1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7948" y="4459751"/>
            <a:ext cx="1739687" cy="1304765"/>
          </a:xfrm>
          <a:prstGeom prst="rect">
            <a:avLst/>
          </a:prstGeom>
        </p:spPr>
      </p:pic>
      <p:pic>
        <p:nvPicPr>
          <p:cNvPr id="19" name="図 18">
            <a:extLst>
              <a:ext uri="{FF2B5EF4-FFF2-40B4-BE49-F238E27FC236}">
                <a16:creationId xmlns:a16="http://schemas.microsoft.com/office/drawing/2014/main" id="{A2304CD7-FD0B-4A92-A086-7D95D32A60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846" y="4957520"/>
            <a:ext cx="1217891" cy="1651927"/>
          </a:xfrm>
          <a:prstGeom prst="rect">
            <a:avLst/>
          </a:prstGeom>
        </p:spPr>
      </p:pic>
      <p:sp>
        <p:nvSpPr>
          <p:cNvPr id="3" name="正方形/長方形 2">
            <a:extLst>
              <a:ext uri="{FF2B5EF4-FFF2-40B4-BE49-F238E27FC236}">
                <a16:creationId xmlns:a16="http://schemas.microsoft.com/office/drawing/2014/main" id="{0908B79C-801B-4A60-8B84-744706A99D56}"/>
              </a:ext>
            </a:extLst>
          </p:cNvPr>
          <p:cNvSpPr/>
          <p:nvPr/>
        </p:nvSpPr>
        <p:spPr>
          <a:xfrm>
            <a:off x="484963" y="6378615"/>
            <a:ext cx="6103080" cy="230832"/>
          </a:xfrm>
          <a:prstGeom prst="rect">
            <a:avLst/>
          </a:prstGeom>
        </p:spPr>
        <p:txBody>
          <a:bodyPr wrap="square">
            <a:spAutoFit/>
          </a:bodyPr>
          <a:lstStyle/>
          <a:p>
            <a:r>
              <a:rPr lang="en-US" altLang="ja-JP" sz="900" dirty="0">
                <a:solidFill>
                  <a:srgbClr val="666666"/>
                </a:solidFill>
                <a:latin typeface="メイリオ" panose="020B0604030504040204" pitchFamily="50" charset="-128"/>
                <a:ea typeface="メイリオ" panose="020B0604030504040204" pitchFamily="50" charset="-128"/>
              </a:rPr>
              <a:t>※BCP</a:t>
            </a:r>
            <a:r>
              <a:rPr lang="ja-JP" altLang="en-US" sz="900" dirty="0">
                <a:solidFill>
                  <a:srgbClr val="666666"/>
                </a:solidFill>
                <a:latin typeface="メイリオ" panose="020B0604030504040204" pitchFamily="50" charset="-128"/>
                <a:ea typeface="メイリオ" panose="020B0604030504040204" pitchFamily="50" charset="-128"/>
              </a:rPr>
              <a:t>：災害などの緊急事態における企業や団体の事業継続計画（</a:t>
            </a:r>
            <a:r>
              <a:rPr lang="en-US" altLang="ja-JP" sz="900" dirty="0">
                <a:solidFill>
                  <a:srgbClr val="666666"/>
                </a:solidFill>
                <a:latin typeface="メイリオ" panose="020B0604030504040204" pitchFamily="50" charset="-128"/>
                <a:ea typeface="メイリオ" panose="020B0604030504040204" pitchFamily="50" charset="-128"/>
              </a:rPr>
              <a:t>Business Continuity Planning</a:t>
            </a:r>
            <a:r>
              <a:rPr lang="ja-JP" altLang="en-US" sz="900" dirty="0">
                <a:solidFill>
                  <a:srgbClr val="666666"/>
                </a:solidFill>
                <a:latin typeface="メイリオ" panose="020B0604030504040204" pitchFamily="50" charset="-128"/>
                <a:ea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93601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EDA506BF-D64E-45D2-B95E-2CF24797D362}"/>
              </a:ext>
            </a:extLst>
          </p:cNvPr>
          <p:cNvSpPr txBox="1"/>
          <p:nvPr/>
        </p:nvSpPr>
        <p:spPr>
          <a:xfrm>
            <a:off x="207924" y="25648"/>
            <a:ext cx="6534709" cy="461665"/>
          </a:xfrm>
          <a:prstGeom prst="rect">
            <a:avLst/>
          </a:prstGeom>
          <a:noFill/>
        </p:spPr>
        <p:txBody>
          <a:bodyPr wrap="square" rtlCol="0">
            <a:spAutoFit/>
          </a:bodyPr>
          <a:lstStyle>
            <a:defPPr>
              <a:defRPr lang="ja-JP"/>
            </a:defPPr>
            <a:lvl1pPr>
              <a:defRPr sz="2400" b="1">
                <a:solidFill>
                  <a:schemeClr val="bg1">
                    <a:lumMod val="50000"/>
                  </a:schemeClr>
                </a:solidFill>
                <a:latin typeface="+mj-ea"/>
              </a:defRPr>
            </a:lvl1pPr>
          </a:lstStyle>
          <a:p>
            <a:r>
              <a:rPr lang="ja-JP" altLang="en-US" dirty="0"/>
              <a:t>６．コロナ禍で露呈した保健衛生の脆弱性</a:t>
            </a:r>
          </a:p>
        </p:txBody>
      </p:sp>
      <p:sp>
        <p:nvSpPr>
          <p:cNvPr id="5" name="フッター プレースホルダー 4">
            <a:extLst>
              <a:ext uri="{FF2B5EF4-FFF2-40B4-BE49-F238E27FC236}">
                <a16:creationId xmlns:a16="http://schemas.microsoft.com/office/drawing/2014/main" id="{BE06B16C-5E04-4B57-9471-217C65ECED7C}"/>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9" name="スライド番号プレースホルダー 8">
            <a:extLst>
              <a:ext uri="{FF2B5EF4-FFF2-40B4-BE49-F238E27FC236}">
                <a16:creationId xmlns:a16="http://schemas.microsoft.com/office/drawing/2014/main" id="{A04B5E94-CA42-4B40-A1B3-2669221901C4}"/>
              </a:ext>
            </a:extLst>
          </p:cNvPr>
          <p:cNvSpPr>
            <a:spLocks noGrp="1"/>
          </p:cNvSpPr>
          <p:nvPr>
            <p:ph type="sldNum" sz="quarter" idx="12"/>
          </p:nvPr>
        </p:nvSpPr>
        <p:spPr/>
        <p:txBody>
          <a:bodyPr/>
          <a:lstStyle/>
          <a:p>
            <a:fld id="{56FF0F62-A5BD-45C7-AD15-390B3C90002B}" type="slidenum">
              <a:rPr lang="ja-JP" altLang="en-US" smtClean="0"/>
              <a:pPr/>
              <a:t>24</a:t>
            </a:fld>
            <a:endParaRPr lang="ja-JP" altLang="en-US"/>
          </a:p>
        </p:txBody>
      </p:sp>
      <p:sp>
        <p:nvSpPr>
          <p:cNvPr id="13" name="角丸四角形 5">
            <a:extLst>
              <a:ext uri="{FF2B5EF4-FFF2-40B4-BE49-F238E27FC236}">
                <a16:creationId xmlns:a16="http://schemas.microsoft.com/office/drawing/2014/main" id="{814DC595-F712-4574-B3B0-7E04AD4762A8}"/>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64FAD01-9E0A-45F1-81F6-F5AB4422B10B}"/>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4ACEF465-1001-4BE8-BD2B-44A1D578B6C4}"/>
              </a:ext>
            </a:extLst>
          </p:cNvPr>
          <p:cNvPicPr>
            <a:picLocks noChangeAspect="1"/>
          </p:cNvPicPr>
          <p:nvPr/>
        </p:nvPicPr>
        <p:blipFill>
          <a:blip r:embed="rId2"/>
          <a:stretch>
            <a:fillRect/>
          </a:stretch>
        </p:blipFill>
        <p:spPr>
          <a:xfrm>
            <a:off x="347073" y="2247910"/>
            <a:ext cx="8449854" cy="3658111"/>
          </a:xfrm>
          <a:prstGeom prst="rect">
            <a:avLst/>
          </a:prstGeom>
        </p:spPr>
      </p:pic>
      <p:sp>
        <p:nvSpPr>
          <p:cNvPr id="18" name="正方形/長方形 17">
            <a:extLst>
              <a:ext uri="{FF2B5EF4-FFF2-40B4-BE49-F238E27FC236}">
                <a16:creationId xmlns:a16="http://schemas.microsoft.com/office/drawing/2014/main" id="{74E19535-104E-43B5-BB09-28B149D2188E}"/>
              </a:ext>
            </a:extLst>
          </p:cNvPr>
          <p:cNvSpPr/>
          <p:nvPr/>
        </p:nvSpPr>
        <p:spPr>
          <a:xfrm>
            <a:off x="5716472" y="5956655"/>
            <a:ext cx="3192398" cy="234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a:solidFill>
                  <a:schemeClr val="accent3">
                    <a:lumMod val="50000"/>
                  </a:schemeClr>
                </a:solidFill>
                <a:latin typeface="+mn-ea"/>
                <a:cs typeface="メイリオ" panose="020B0604030504040204" pitchFamily="50" charset="-128"/>
              </a:rPr>
              <a:t>資料出所：全国保健所長会ＨＰ「保健所設置数・推移」</a:t>
            </a:r>
          </a:p>
        </p:txBody>
      </p:sp>
      <p:sp>
        <p:nvSpPr>
          <p:cNvPr id="20" name="テキスト ボックス 19">
            <a:extLst>
              <a:ext uri="{FF2B5EF4-FFF2-40B4-BE49-F238E27FC236}">
                <a16:creationId xmlns:a16="http://schemas.microsoft.com/office/drawing/2014/main" id="{DB90868A-7D95-44A2-9E71-54D1B6AAF5A2}"/>
              </a:ext>
            </a:extLst>
          </p:cNvPr>
          <p:cNvSpPr txBox="1"/>
          <p:nvPr/>
        </p:nvSpPr>
        <p:spPr>
          <a:xfrm>
            <a:off x="628650" y="629567"/>
            <a:ext cx="8280220" cy="1502976"/>
          </a:xfrm>
          <a:prstGeom prst="rect">
            <a:avLst/>
          </a:prstGeom>
          <a:noFill/>
        </p:spPr>
        <p:txBody>
          <a:bodyPr wrap="square" rtlCol="0">
            <a:spAutoFit/>
          </a:bodyPr>
          <a:lstStyle/>
          <a:p>
            <a:pPr>
              <a:lnSpc>
                <a:spcPts val="2200"/>
              </a:lnSpc>
            </a:pPr>
            <a:r>
              <a:rPr lang="ja-JP" altLang="en-US" b="1" dirty="0">
                <a:solidFill>
                  <a:srgbClr val="00B0F0"/>
                </a:solidFill>
              </a:rPr>
              <a:t>保健所数が減少してきている</a:t>
            </a:r>
            <a:endParaRPr kumimoji="1" lang="en-US" altLang="ja-JP" b="1" dirty="0">
              <a:solidFill>
                <a:srgbClr val="00B0F0"/>
              </a:solidFill>
            </a:endParaRPr>
          </a:p>
          <a:p>
            <a:pPr>
              <a:lnSpc>
                <a:spcPts val="2200"/>
              </a:lnSpc>
            </a:pPr>
            <a:r>
              <a:rPr lang="en-US" altLang="ja-JP" sz="1400" dirty="0">
                <a:solidFill>
                  <a:schemeClr val="accent3">
                    <a:lumMod val="50000"/>
                  </a:schemeClr>
                </a:solidFill>
                <a:latin typeface="BIZ UDゴシック" panose="020B0400000000000000" pitchFamily="49" charset="-128"/>
                <a:ea typeface="BIZ UDゴシック" panose="020B0400000000000000" pitchFamily="49" charset="-128"/>
              </a:rPr>
              <a:t>1995</a:t>
            </a: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年（平成</a:t>
            </a:r>
            <a:r>
              <a:rPr lang="en-US" altLang="ja-JP" sz="1400" dirty="0">
                <a:solidFill>
                  <a:schemeClr val="accent3">
                    <a:lumMod val="50000"/>
                  </a:schemeClr>
                </a:solidFill>
                <a:latin typeface="BIZ UDゴシック" panose="020B0400000000000000" pitchFamily="49" charset="-128"/>
                <a:ea typeface="BIZ UDゴシック" panose="020B0400000000000000" pitchFamily="49" charset="-128"/>
              </a:rPr>
              <a:t>7</a:t>
            </a: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年）施行の地域保健法により、</a:t>
            </a:r>
            <a:r>
              <a:rPr lang="en-US" altLang="ja-JP" sz="1400" dirty="0">
                <a:solidFill>
                  <a:schemeClr val="accent3">
                    <a:lumMod val="50000"/>
                  </a:schemeClr>
                </a:solidFill>
                <a:latin typeface="BIZ UDゴシック" panose="020B0400000000000000" pitchFamily="49" charset="-128"/>
                <a:ea typeface="BIZ UDゴシック" panose="020B0400000000000000" pitchFamily="49" charset="-128"/>
              </a:rPr>
              <a:t>1997</a:t>
            </a: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年（平成</a:t>
            </a:r>
            <a:r>
              <a:rPr lang="en-US" altLang="ja-JP" sz="1400" dirty="0">
                <a:solidFill>
                  <a:schemeClr val="accent3">
                    <a:lumMod val="50000"/>
                  </a:schemeClr>
                </a:solidFill>
                <a:latin typeface="BIZ UDゴシック" panose="020B0400000000000000" pitchFamily="49" charset="-128"/>
                <a:ea typeface="BIZ UDゴシック" panose="020B0400000000000000" pitchFamily="49" charset="-128"/>
              </a:rPr>
              <a:t>9</a:t>
            </a:r>
            <a:r>
              <a:rPr lang="ja-JP" altLang="en-US" sz="1400" dirty="0">
                <a:solidFill>
                  <a:schemeClr val="accent3">
                    <a:lumMod val="50000"/>
                  </a:schemeClr>
                </a:solidFill>
                <a:latin typeface="BIZ UDゴシック" panose="020B0400000000000000" pitchFamily="49" charset="-128"/>
                <a:ea typeface="BIZ UDゴシック" panose="020B0400000000000000" pitchFamily="49" charset="-128"/>
              </a:rPr>
              <a:t>年）以降、市町村への権限の移譲や機能強化のための集約化に伴い、保健所の設置数が大きく減少しました。一方、日常業務の増加やＩＣＴ化の遅れに加え、感染拡大期における業務の優先順位や、保健所と医療機関等との役割分担が不明確であった結果、コロナ禍において混乱が生じました。</a:t>
            </a:r>
          </a:p>
        </p:txBody>
      </p:sp>
      <p:sp>
        <p:nvSpPr>
          <p:cNvPr id="21" name="テキスト ボックス 20">
            <a:extLst>
              <a:ext uri="{FF2B5EF4-FFF2-40B4-BE49-F238E27FC236}">
                <a16:creationId xmlns:a16="http://schemas.microsoft.com/office/drawing/2014/main" id="{730F1450-1D06-4B78-A6E6-BC5828EA2C97}"/>
              </a:ext>
            </a:extLst>
          </p:cNvPr>
          <p:cNvSpPr txBox="1"/>
          <p:nvPr/>
        </p:nvSpPr>
        <p:spPr>
          <a:xfrm>
            <a:off x="2948608" y="2377453"/>
            <a:ext cx="3246783" cy="346115"/>
          </a:xfrm>
          <a:prstGeom prst="roundRect">
            <a:avLst>
              <a:gd name="adj" fmla="val 26839"/>
            </a:avLst>
          </a:prstGeom>
          <a:solidFill>
            <a:srgbClr val="00B0F0"/>
          </a:solidFill>
        </p:spPr>
        <p:txBody>
          <a:bodyPr wrap="square" bIns="0"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設置主体別保健所数の推移</a:t>
            </a:r>
          </a:p>
        </p:txBody>
      </p:sp>
      <p:sp>
        <p:nvSpPr>
          <p:cNvPr id="22" name="正方形/長方形 21">
            <a:extLst>
              <a:ext uri="{FF2B5EF4-FFF2-40B4-BE49-F238E27FC236}">
                <a16:creationId xmlns:a16="http://schemas.microsoft.com/office/drawing/2014/main" id="{98B7B7A5-2E77-41F8-A005-FDB3F54EF874}"/>
              </a:ext>
            </a:extLst>
          </p:cNvPr>
          <p:cNvSpPr/>
          <p:nvPr/>
        </p:nvSpPr>
        <p:spPr>
          <a:xfrm>
            <a:off x="7510006" y="2541597"/>
            <a:ext cx="1210588" cy="215444"/>
          </a:xfrm>
          <a:prstGeom prst="rect">
            <a:avLst/>
          </a:prstGeom>
        </p:spPr>
        <p:txBody>
          <a:bodyPr wrap="none">
            <a:spAutoFit/>
          </a:bodyPr>
          <a:lstStyle/>
          <a:p>
            <a:r>
              <a:rPr lang="zh-TW" altLang="en-US" sz="800" dirty="0"/>
              <a:t>令和４年４月１日</a:t>
            </a:r>
            <a:r>
              <a:rPr lang="ja-JP" altLang="en-US" sz="800" dirty="0"/>
              <a:t>現在</a:t>
            </a:r>
          </a:p>
        </p:txBody>
      </p:sp>
    </p:spTree>
    <p:extLst>
      <p:ext uri="{BB962C8B-B14F-4D97-AF65-F5344CB8AC3E}">
        <p14:creationId xmlns:p14="http://schemas.microsoft.com/office/powerpoint/2010/main" val="2056017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思考の吹き出し: 雲形 14">
            <a:extLst>
              <a:ext uri="{FF2B5EF4-FFF2-40B4-BE49-F238E27FC236}">
                <a16:creationId xmlns:a16="http://schemas.microsoft.com/office/drawing/2014/main" id="{6BC487A4-A0E2-47C3-B4FA-469746D1206D}"/>
              </a:ext>
            </a:extLst>
          </p:cNvPr>
          <p:cNvSpPr/>
          <p:nvPr/>
        </p:nvSpPr>
        <p:spPr>
          <a:xfrm>
            <a:off x="6023736" y="3577661"/>
            <a:ext cx="2767567" cy="2187893"/>
          </a:xfrm>
          <a:prstGeom prst="cloudCallout">
            <a:avLst>
              <a:gd name="adj1" fmla="val -39312"/>
              <a:gd name="adj2" fmla="val 436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37696" y="787642"/>
            <a:ext cx="8353607" cy="337144"/>
          </a:xfrm>
          <a:prstGeom prst="rect">
            <a:avLst/>
          </a:prstGeom>
        </p:spPr>
        <p:txBody>
          <a:bodyPr wrap="square">
            <a:spAutoFit/>
          </a:bodyPr>
          <a:lstStyle/>
          <a:p>
            <a:pPr>
              <a:lnSpc>
                <a:spcPts val="2200"/>
              </a:lnSpc>
            </a:pPr>
            <a:r>
              <a:rPr lang="ja-JP" altLang="en-US" b="1" dirty="0">
                <a:solidFill>
                  <a:srgbClr val="F19001"/>
                </a:solidFill>
                <a:latin typeface="+mn-ea"/>
              </a:rPr>
              <a:t>＜連合の考え方・政策＞</a:t>
            </a:r>
            <a:endParaRPr lang="en-US" altLang="ja-JP" b="1" dirty="0">
              <a:solidFill>
                <a:srgbClr val="F19001"/>
              </a:solidFill>
              <a:latin typeface="+mn-ea"/>
            </a:endParaRP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25</a:t>
            </a:fld>
            <a:endParaRPr lang="ja-JP" altLang="en-US"/>
          </a:p>
        </p:txBody>
      </p:sp>
      <p:sp>
        <p:nvSpPr>
          <p:cNvPr id="2" name="四角形: 角を丸くする 1">
            <a:extLst>
              <a:ext uri="{FF2B5EF4-FFF2-40B4-BE49-F238E27FC236}">
                <a16:creationId xmlns:a16="http://schemas.microsoft.com/office/drawing/2014/main" id="{8E56B8AE-88C9-4820-8CDF-5945AC0D1BA4}"/>
              </a:ext>
            </a:extLst>
          </p:cNvPr>
          <p:cNvSpPr/>
          <p:nvPr/>
        </p:nvSpPr>
        <p:spPr>
          <a:xfrm>
            <a:off x="494902" y="1304836"/>
            <a:ext cx="7963298" cy="1094914"/>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保健所や市町村保健センターにおける保健指導の体制強化を進める。また、個人情報、プライバシー保護を前提に、インターネットを活用した健康相談の仕組みの検討を進める。</a:t>
            </a:r>
          </a:p>
        </p:txBody>
      </p:sp>
      <p:sp>
        <p:nvSpPr>
          <p:cNvPr id="11" name="角丸四角形 5">
            <a:extLst>
              <a:ext uri="{FF2B5EF4-FFF2-40B4-BE49-F238E27FC236}">
                <a16:creationId xmlns:a16="http://schemas.microsoft.com/office/drawing/2014/main" id="{831995FE-4A8D-4684-9F49-699203A0E53D}"/>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D4DE04F-89A9-4CBE-8DC1-1893E701B2F0}"/>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地方の課題と</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連合の考え方・政策</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64496C9E-7791-408E-9444-09DB15551686}"/>
              </a:ext>
            </a:extLst>
          </p:cNvPr>
          <p:cNvSpPr/>
          <p:nvPr/>
        </p:nvSpPr>
        <p:spPr>
          <a:xfrm>
            <a:off x="494902" y="2579800"/>
            <a:ext cx="5283046" cy="2426925"/>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80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	国・地方自治体は、指定医療機関や保健所の機能強化を通じて、各種検査体制の拡充等、感染力や重篤性などの観点から危険性が極めて高い感染症などに対する対策を、平常時から準備する。また、その初期症状や予防方法、感染防止策などについて、国民に十分な周知・広報を行う。</a:t>
            </a:r>
          </a:p>
        </p:txBody>
      </p:sp>
      <p:pic>
        <p:nvPicPr>
          <p:cNvPr id="4" name="図 3">
            <a:extLst>
              <a:ext uri="{FF2B5EF4-FFF2-40B4-BE49-F238E27FC236}">
                <a16:creationId xmlns:a16="http://schemas.microsoft.com/office/drawing/2014/main" id="{3FF0038B-C157-434C-8179-8593FC0CD4BF}"/>
              </a:ext>
            </a:extLst>
          </p:cNvPr>
          <p:cNvPicPr>
            <a:picLocks noChangeAspect="1"/>
          </p:cNvPicPr>
          <p:nvPr/>
        </p:nvPicPr>
        <p:blipFill rotWithShape="1">
          <a:blip r:embed="rId2">
            <a:extLst>
              <a:ext uri="{28A0092B-C50C-407E-A947-70E740481C1C}">
                <a14:useLocalDpi xmlns:a14="http://schemas.microsoft.com/office/drawing/2010/main" val="0"/>
              </a:ext>
            </a:extLst>
          </a:blip>
          <a:srcRect l="68749" t="52169" r="5413" b="9073"/>
          <a:stretch/>
        </p:blipFill>
        <p:spPr>
          <a:xfrm>
            <a:off x="6937103" y="2640625"/>
            <a:ext cx="1854200" cy="2086067"/>
          </a:xfrm>
          <a:prstGeom prst="rect">
            <a:avLst/>
          </a:prstGeom>
        </p:spPr>
      </p:pic>
      <p:pic>
        <p:nvPicPr>
          <p:cNvPr id="17" name="図 16">
            <a:extLst>
              <a:ext uri="{FF2B5EF4-FFF2-40B4-BE49-F238E27FC236}">
                <a16:creationId xmlns:a16="http://schemas.microsoft.com/office/drawing/2014/main" id="{1CC822C6-B34A-4539-8988-751BC5BF2E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736" y="4408405"/>
            <a:ext cx="1548149" cy="1834126"/>
          </a:xfrm>
          <a:prstGeom prst="rect">
            <a:avLst/>
          </a:prstGeom>
        </p:spPr>
      </p:pic>
      <p:sp>
        <p:nvSpPr>
          <p:cNvPr id="18" name="テキスト ボックス 17">
            <a:extLst>
              <a:ext uri="{FF2B5EF4-FFF2-40B4-BE49-F238E27FC236}">
                <a16:creationId xmlns:a16="http://schemas.microsoft.com/office/drawing/2014/main" id="{EDA506BF-D64E-45D2-B95E-2CF24797D362}"/>
              </a:ext>
            </a:extLst>
          </p:cNvPr>
          <p:cNvSpPr txBox="1"/>
          <p:nvPr/>
        </p:nvSpPr>
        <p:spPr>
          <a:xfrm>
            <a:off x="207924" y="25647"/>
            <a:ext cx="8072476" cy="461665"/>
          </a:xfrm>
          <a:prstGeom prst="rect">
            <a:avLst/>
          </a:prstGeom>
          <a:noFill/>
        </p:spPr>
        <p:txBody>
          <a:bodyPr wrap="square" rtlCol="0">
            <a:spAutoFit/>
          </a:bodyPr>
          <a:lstStyle>
            <a:defPPr>
              <a:defRPr lang="ja-JP"/>
            </a:defPPr>
            <a:lvl1pPr>
              <a:defRPr sz="2400" b="1">
                <a:solidFill>
                  <a:schemeClr val="bg1">
                    <a:lumMod val="50000"/>
                  </a:schemeClr>
                </a:solidFill>
                <a:latin typeface="+mj-ea"/>
              </a:defRPr>
            </a:lvl1pPr>
          </a:lstStyle>
          <a:p>
            <a:r>
              <a:rPr lang="ja-JP" altLang="en-US" dirty="0"/>
              <a:t>６．コロナ禍で露呈した保健衛生の脆弱性</a:t>
            </a:r>
          </a:p>
        </p:txBody>
      </p:sp>
    </p:spTree>
    <p:extLst>
      <p:ext uri="{BB962C8B-B14F-4D97-AF65-F5344CB8AC3E}">
        <p14:creationId xmlns:p14="http://schemas.microsoft.com/office/powerpoint/2010/main" val="3667084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702365" y="2151285"/>
            <a:ext cx="7620000" cy="2068430"/>
          </a:xfrm>
          <a:prstGeom prst="roundRect">
            <a:avLst>
              <a:gd name="adj" fmla="val 9802"/>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idx="4294967295"/>
          </p:nvPr>
        </p:nvSpPr>
        <p:spPr>
          <a:xfrm>
            <a:off x="702365" y="2473670"/>
            <a:ext cx="7620000" cy="1656660"/>
          </a:xfrm>
        </p:spPr>
        <p:txBody>
          <a:bodyPr>
            <a:normAutofit/>
          </a:bodyPr>
          <a:lstStyle/>
          <a:p>
            <a:pPr algn="ctr">
              <a:lnSpc>
                <a:spcPct val="100000"/>
              </a:lnSpc>
            </a:pPr>
            <a:r>
              <a:rPr lang="ja-JP" altLang="en-US" sz="3600"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第</a:t>
            </a:r>
            <a:r>
              <a:rPr lang="en-US" altLang="ja-JP" sz="3600"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19</a:t>
            </a:r>
            <a:r>
              <a:rPr lang="ja-JP" altLang="en-US" sz="3600"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回統一地方選挙（</a:t>
            </a:r>
            <a:r>
              <a:rPr lang="en-US" altLang="ja-JP" sz="3600"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2019</a:t>
            </a:r>
            <a:r>
              <a:rPr lang="ja-JP" altLang="en-US" sz="3600"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年）の結果と課題</a:t>
            </a:r>
            <a:endParaRPr kumimoji="1" lang="ja-JP" altLang="en-US" sz="3600"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endParaRPr>
          </a:p>
        </p:txBody>
      </p:sp>
      <p:sp>
        <p:nvSpPr>
          <p:cNvPr id="9" name="スライド番号プレースホルダー 9">
            <a:extLst>
              <a:ext uri="{FF2B5EF4-FFF2-40B4-BE49-F238E27FC236}">
                <a16:creationId xmlns:a16="http://schemas.microsoft.com/office/drawing/2014/main" id="{A0177D5F-472B-4FA1-97E9-63DC5C2FC87E}"/>
              </a:ext>
            </a:extLst>
          </p:cNvPr>
          <p:cNvSpPr>
            <a:spLocks noGrp="1"/>
          </p:cNvSpPr>
          <p:nvPr>
            <p:ph type="sldNum" sz="quarter" idx="12"/>
          </p:nvPr>
        </p:nvSpPr>
        <p:spPr>
          <a:xfrm>
            <a:off x="7086600" y="6609447"/>
            <a:ext cx="2057400" cy="234044"/>
          </a:xfrm>
        </p:spPr>
        <p:txBody>
          <a:bodyPr/>
          <a:lstStyle/>
          <a:p>
            <a:fld id="{56FF0F62-A5BD-45C7-AD15-390B3C90002B}" type="slidenum">
              <a:rPr lang="ja-JP" altLang="en-US" smtClean="0"/>
              <a:pPr/>
              <a:t>26</a:t>
            </a:fld>
            <a:endParaRPr lang="ja-JP" altLang="en-US"/>
          </a:p>
        </p:txBody>
      </p:sp>
      <p:pic>
        <p:nvPicPr>
          <p:cNvPr id="4" name="図 3">
            <a:extLst>
              <a:ext uri="{FF2B5EF4-FFF2-40B4-BE49-F238E27FC236}">
                <a16:creationId xmlns:a16="http://schemas.microsoft.com/office/drawing/2014/main" id="{80E20408-6AD4-4598-B5F4-C72FA6ADA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0842" y="4759076"/>
            <a:ext cx="1563046" cy="1850371"/>
          </a:xfrm>
          <a:prstGeom prst="rect">
            <a:avLst/>
          </a:prstGeom>
        </p:spPr>
      </p:pic>
    </p:spTree>
    <p:extLst>
      <p:ext uri="{BB962C8B-B14F-4D97-AF65-F5344CB8AC3E}">
        <p14:creationId xmlns:p14="http://schemas.microsoft.com/office/powerpoint/2010/main" val="426765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4711" y="540630"/>
            <a:ext cx="8220669" cy="2067233"/>
          </a:xfrm>
          <a:prstGeom prst="rect">
            <a:avLst/>
          </a:prstGeom>
          <a:noFill/>
        </p:spPr>
        <p:txBody>
          <a:bodyPr wrap="square" rtlCol="0">
            <a:spAutoFit/>
          </a:bodyPr>
          <a:lstStyle/>
          <a:p>
            <a:pPr algn="just">
              <a:lnSpc>
                <a:spcPts val="2200"/>
              </a:lnSpc>
            </a:pPr>
            <a:r>
              <a:rPr lang="ja-JP" altLang="en-US" b="1" dirty="0">
                <a:solidFill>
                  <a:srgbClr val="00B0F0"/>
                </a:solidFill>
              </a:rPr>
              <a:t>連合推薦候補者の当選数が減少</a:t>
            </a:r>
            <a:endParaRPr lang="en-US" altLang="ja-JP" b="1" dirty="0">
              <a:solidFill>
                <a:srgbClr val="00B0F0"/>
              </a:solidFill>
            </a:endParaRPr>
          </a:p>
          <a:p>
            <a:pPr marL="285750" indent="-285750" algn="just">
              <a:lnSpc>
                <a:spcPts val="2200"/>
              </a:lnSpc>
              <a:buFont typeface="Wingdings" panose="05000000000000000000" pitchFamily="2" charset="2"/>
              <a:buChar char="n"/>
            </a:pPr>
            <a:r>
              <a:rPr lang="en-US" altLang="ja-JP" sz="1400" dirty="0">
                <a:solidFill>
                  <a:schemeClr val="accent3">
                    <a:lumMod val="50000"/>
                  </a:schemeClr>
                </a:solidFill>
                <a:latin typeface="+mn-ea"/>
              </a:rPr>
              <a:t>2017</a:t>
            </a:r>
            <a:r>
              <a:rPr lang="ja-JP" altLang="en-US" sz="1400" dirty="0">
                <a:solidFill>
                  <a:schemeClr val="accent3">
                    <a:lumMod val="50000"/>
                  </a:schemeClr>
                </a:solidFill>
                <a:latin typeface="+mn-ea"/>
              </a:rPr>
              <a:t>年</a:t>
            </a:r>
            <a:r>
              <a:rPr lang="en-US" altLang="ja-JP" sz="1400" dirty="0">
                <a:solidFill>
                  <a:schemeClr val="accent3">
                    <a:lumMod val="50000"/>
                  </a:schemeClr>
                </a:solidFill>
                <a:latin typeface="+mn-ea"/>
              </a:rPr>
              <a:t>9</a:t>
            </a:r>
            <a:r>
              <a:rPr lang="ja-JP" altLang="en-US" sz="1400" dirty="0">
                <a:solidFill>
                  <a:schemeClr val="accent3">
                    <a:lumMod val="50000"/>
                  </a:schemeClr>
                </a:solidFill>
                <a:latin typeface="+mn-ea"/>
              </a:rPr>
              <a:t>月に民進党の希望の党への合流に端を発した旧民主党勢力の分裂が起き、その混乱が冷めやらぬまま統一地方選挙を迎えることに。</a:t>
            </a:r>
            <a:r>
              <a:rPr lang="en-US" altLang="ja-JP" sz="1400" dirty="0">
                <a:solidFill>
                  <a:schemeClr val="accent3">
                    <a:lumMod val="50000"/>
                  </a:schemeClr>
                </a:solidFill>
                <a:latin typeface="+mn-ea"/>
              </a:rPr>
              <a:t>2015</a:t>
            </a:r>
            <a:r>
              <a:rPr lang="ja-JP" altLang="en-US" sz="1400" dirty="0">
                <a:solidFill>
                  <a:schemeClr val="accent3">
                    <a:lumMod val="50000"/>
                  </a:schemeClr>
                </a:solidFill>
                <a:latin typeface="+mn-ea"/>
              </a:rPr>
              <a:t>年の第</a:t>
            </a:r>
            <a:r>
              <a:rPr lang="en-US" altLang="ja-JP" sz="1400" dirty="0">
                <a:solidFill>
                  <a:schemeClr val="accent3">
                    <a:lumMod val="50000"/>
                  </a:schemeClr>
                </a:solidFill>
                <a:latin typeface="+mn-ea"/>
              </a:rPr>
              <a:t>18</a:t>
            </a:r>
            <a:r>
              <a:rPr lang="ja-JP" altLang="en-US" sz="1400" dirty="0">
                <a:solidFill>
                  <a:schemeClr val="accent3">
                    <a:lumMod val="50000"/>
                  </a:schemeClr>
                </a:solidFill>
                <a:latin typeface="+mn-ea"/>
              </a:rPr>
              <a:t>回統一地方選挙と比較して、</a:t>
            </a:r>
            <a:r>
              <a:rPr lang="ja-JP" altLang="en-US" sz="1400" b="1" dirty="0">
                <a:solidFill>
                  <a:srgbClr val="F19001"/>
                </a:solidFill>
                <a:latin typeface="+mn-ea"/>
              </a:rPr>
              <a:t>地方議会議員選挙では連合推薦候補者の当選率は維持したものの議席を約</a:t>
            </a:r>
            <a:r>
              <a:rPr lang="en-US" altLang="ja-JP" sz="1400" b="1" dirty="0">
                <a:solidFill>
                  <a:srgbClr val="F19001"/>
                </a:solidFill>
                <a:latin typeface="+mn-ea"/>
              </a:rPr>
              <a:t>80</a:t>
            </a:r>
            <a:r>
              <a:rPr lang="ja-JP" altLang="en-US" sz="1400" b="1" dirty="0">
                <a:solidFill>
                  <a:srgbClr val="F19001"/>
                </a:solidFill>
                <a:latin typeface="+mn-ea"/>
              </a:rPr>
              <a:t>減らす</a:t>
            </a:r>
            <a:r>
              <a:rPr lang="ja-JP" altLang="en-US" sz="1400" dirty="0">
                <a:solidFill>
                  <a:schemeClr val="accent3">
                    <a:lumMod val="50000"/>
                  </a:schemeClr>
                </a:solidFill>
                <a:latin typeface="+mn-ea"/>
              </a:rPr>
              <a:t>とともに、</a:t>
            </a:r>
            <a:r>
              <a:rPr lang="ja-JP" altLang="en-US" sz="1400" b="1" dirty="0">
                <a:solidFill>
                  <a:srgbClr val="F19001"/>
                </a:solidFill>
                <a:latin typeface="+mn-ea"/>
              </a:rPr>
              <a:t>首長選挙では当選率が</a:t>
            </a:r>
            <a:r>
              <a:rPr lang="en-US" altLang="ja-JP" sz="1400" b="1" dirty="0">
                <a:solidFill>
                  <a:srgbClr val="F19001"/>
                </a:solidFill>
                <a:latin typeface="+mn-ea"/>
              </a:rPr>
              <a:t>10</a:t>
            </a:r>
            <a:r>
              <a:rPr lang="ja-JP" altLang="en-US" sz="1400" b="1" dirty="0">
                <a:solidFill>
                  <a:srgbClr val="F19001"/>
                </a:solidFill>
                <a:latin typeface="+mn-ea"/>
              </a:rPr>
              <a:t>ポイント以上低下</a:t>
            </a:r>
            <a:r>
              <a:rPr lang="ja-JP" altLang="en-US" sz="1400" dirty="0">
                <a:solidFill>
                  <a:schemeClr val="accent3">
                    <a:lumMod val="50000"/>
                  </a:schemeClr>
                </a:solidFill>
                <a:latin typeface="+mn-ea"/>
              </a:rPr>
              <a:t>する厳しい結果となった。 </a:t>
            </a:r>
          </a:p>
          <a:p>
            <a:pPr marL="285750" indent="-285750" algn="just">
              <a:lnSpc>
                <a:spcPts val="2200"/>
              </a:lnSpc>
              <a:buFont typeface="Wingdings" panose="05000000000000000000" pitchFamily="2" charset="2"/>
              <a:buChar char="n"/>
            </a:pPr>
            <a:r>
              <a:rPr lang="ja-JP" altLang="en-US" sz="1400" dirty="0">
                <a:solidFill>
                  <a:schemeClr val="accent3">
                    <a:lumMod val="50000"/>
                  </a:schemeClr>
                </a:solidFill>
                <a:latin typeface="+mn-ea"/>
              </a:rPr>
              <a:t>組織内候補の減少、投票率の低下、政治分野における男女共同参画推進法にもとづく女性候補者のさらなる擁立拡大も今後の</a:t>
            </a:r>
            <a:r>
              <a:rPr lang="ja-JP" altLang="en-US" sz="1400">
                <a:solidFill>
                  <a:schemeClr val="accent3">
                    <a:lumMod val="50000"/>
                  </a:schemeClr>
                </a:solidFill>
                <a:latin typeface="+mn-ea"/>
              </a:rPr>
              <a:t>課題として総括</a:t>
            </a:r>
            <a:r>
              <a:rPr lang="ja-JP" altLang="en-US" sz="1400" dirty="0">
                <a:solidFill>
                  <a:schemeClr val="accent3">
                    <a:lumMod val="50000"/>
                  </a:schemeClr>
                </a:solidFill>
                <a:latin typeface="+mn-ea"/>
              </a:rPr>
              <a:t>。 </a:t>
            </a:r>
            <a:endParaRPr lang="ja-JP" altLang="en-US" sz="1400" dirty="0">
              <a:latin typeface="+mn-ea"/>
            </a:endParaRPr>
          </a:p>
        </p:txBody>
      </p:sp>
      <p:pic>
        <p:nvPicPr>
          <p:cNvPr id="10" name="図 9"/>
          <p:cNvPicPr>
            <a:picLocks noChangeAspect="1"/>
          </p:cNvPicPr>
          <p:nvPr/>
        </p:nvPicPr>
        <p:blipFill rotWithShape="1">
          <a:blip r:embed="rId2"/>
          <a:srcRect t="6020" b="50318"/>
          <a:stretch/>
        </p:blipFill>
        <p:spPr>
          <a:xfrm>
            <a:off x="1179029" y="2944713"/>
            <a:ext cx="5629275" cy="1727201"/>
          </a:xfrm>
          <a:prstGeom prst="rect">
            <a:avLst/>
          </a:prstGeom>
        </p:spPr>
      </p:pic>
      <p:sp>
        <p:nvSpPr>
          <p:cNvPr id="11" name="テキスト ボックス 3"/>
          <p:cNvSpPr txBox="1">
            <a:spLocks noChangeArrowheads="1"/>
          </p:cNvSpPr>
          <p:nvPr/>
        </p:nvSpPr>
        <p:spPr bwMode="auto">
          <a:xfrm>
            <a:off x="2833864" y="2557176"/>
            <a:ext cx="3502025" cy="312634"/>
          </a:xfrm>
          <a:prstGeom prst="roundRect">
            <a:avLst/>
          </a:prstGeom>
          <a:solidFill>
            <a:srgbClr val="00B0F0"/>
          </a:solidFill>
          <a:ln>
            <a:noFill/>
          </a:ln>
        </p:spPr>
        <p:txBody>
          <a:bodyPr wrap="square" tIns="3600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回と第</a:t>
            </a:r>
            <a:r>
              <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回の結果比較</a:t>
            </a:r>
          </a:p>
        </p:txBody>
      </p:sp>
      <p:sp>
        <p:nvSpPr>
          <p:cNvPr id="7" name="フッター プレースホルダー 6">
            <a:extLst>
              <a:ext uri="{FF2B5EF4-FFF2-40B4-BE49-F238E27FC236}">
                <a16:creationId xmlns:a16="http://schemas.microsoft.com/office/drawing/2014/main" id="{C4E2F797-2E47-4626-A8BB-38B7F5F64962}"/>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2" name="スライド番号プレースホルダー 11">
            <a:extLst>
              <a:ext uri="{FF2B5EF4-FFF2-40B4-BE49-F238E27FC236}">
                <a16:creationId xmlns:a16="http://schemas.microsoft.com/office/drawing/2014/main" id="{520EBA2B-7812-4442-891B-C6921405B786}"/>
              </a:ext>
            </a:extLst>
          </p:cNvPr>
          <p:cNvSpPr>
            <a:spLocks noGrp="1"/>
          </p:cNvSpPr>
          <p:nvPr>
            <p:ph type="sldNum" sz="quarter" idx="12"/>
          </p:nvPr>
        </p:nvSpPr>
        <p:spPr/>
        <p:txBody>
          <a:bodyPr/>
          <a:lstStyle/>
          <a:p>
            <a:fld id="{56FF0F62-A5BD-45C7-AD15-390B3C90002B}" type="slidenum">
              <a:rPr lang="ja-JP" altLang="en-US" smtClean="0"/>
              <a:pPr/>
              <a:t>27</a:t>
            </a:fld>
            <a:endParaRPr lang="ja-JP" altLang="en-US"/>
          </a:p>
        </p:txBody>
      </p:sp>
      <p:sp>
        <p:nvSpPr>
          <p:cNvPr id="13" name="テキスト ボックス 12">
            <a:extLst>
              <a:ext uri="{FF2B5EF4-FFF2-40B4-BE49-F238E27FC236}">
                <a16:creationId xmlns:a16="http://schemas.microsoft.com/office/drawing/2014/main" id="{0BFC5797-E893-4BC9-8119-892F100DE4DB}"/>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主な結果と課題</a:t>
            </a:r>
            <a:endParaRPr lang="ja-JP" altLang="en-US" sz="2300" b="1" spc="-140" dirty="0">
              <a:solidFill>
                <a:schemeClr val="bg1">
                  <a:lumMod val="50000"/>
                </a:schemeClr>
              </a:solidFill>
              <a:latin typeface="+mj-ea"/>
            </a:endParaRPr>
          </a:p>
        </p:txBody>
      </p:sp>
      <p:sp>
        <p:nvSpPr>
          <p:cNvPr id="14" name="角丸四角形 5">
            <a:extLst>
              <a:ext uri="{FF2B5EF4-FFF2-40B4-BE49-F238E27FC236}">
                <a16:creationId xmlns:a16="http://schemas.microsoft.com/office/drawing/2014/main" id="{7005AD44-11F9-4444-8A62-528D085B4F4B}"/>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31A1D45-4A18-4640-9F8D-B4303C402F70}"/>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第</a:t>
            </a:r>
            <a:r>
              <a:rPr lang="en-US" altLang="ja-JP" sz="1100" b="1" dirty="0">
                <a:solidFill>
                  <a:schemeClr val="bg1"/>
                </a:solidFill>
                <a:latin typeface="メイリオ" panose="020B0604030504040204" pitchFamily="50" charset="-128"/>
                <a:ea typeface="メイリオ" panose="020B0604030504040204" pitchFamily="50" charset="-128"/>
              </a:rPr>
              <a:t>19</a:t>
            </a:r>
            <a:r>
              <a:rPr lang="ja-JP" altLang="en-US" sz="1100" b="1" dirty="0">
                <a:solidFill>
                  <a:schemeClr val="bg1"/>
                </a:solidFill>
                <a:latin typeface="メイリオ" panose="020B0604030504040204" pitchFamily="50" charset="-128"/>
                <a:ea typeface="メイリオ" panose="020B0604030504040204" pitchFamily="50" charset="-128"/>
              </a:rPr>
              <a:t>回統一地方選挙の</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結果と課題</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3">
            <a:extLst>
              <a:ext uri="{FF2B5EF4-FFF2-40B4-BE49-F238E27FC236}">
                <a16:creationId xmlns:a16="http://schemas.microsoft.com/office/drawing/2014/main" id="{E245B54D-BE2D-4C63-A1D5-E90C1FF48CFF}"/>
              </a:ext>
            </a:extLst>
          </p:cNvPr>
          <p:cNvSpPr txBox="1">
            <a:spLocks noChangeArrowheads="1"/>
          </p:cNvSpPr>
          <p:nvPr/>
        </p:nvSpPr>
        <p:spPr bwMode="auto">
          <a:xfrm>
            <a:off x="736355" y="2998892"/>
            <a:ext cx="442674" cy="1610693"/>
          </a:xfrm>
          <a:prstGeom prst="roundRect">
            <a:avLst/>
          </a:prstGeom>
          <a:solidFill>
            <a:srgbClr val="F19001"/>
          </a:solidFill>
          <a:ln>
            <a:noFill/>
          </a:ln>
        </p:spPr>
        <p:txBody>
          <a:bodyPr vert="eaVert" wrap="square" tIns="36000" bIns="72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議会議員選挙総数</a:t>
            </a:r>
          </a:p>
        </p:txBody>
      </p:sp>
      <p:pic>
        <p:nvPicPr>
          <p:cNvPr id="17" name="図 16">
            <a:extLst>
              <a:ext uri="{FF2B5EF4-FFF2-40B4-BE49-F238E27FC236}">
                <a16:creationId xmlns:a16="http://schemas.microsoft.com/office/drawing/2014/main" id="{2FFA8FFA-4C5A-46B7-B8D5-7A095607BDD7}"/>
              </a:ext>
            </a:extLst>
          </p:cNvPr>
          <p:cNvPicPr>
            <a:picLocks noChangeAspect="1"/>
          </p:cNvPicPr>
          <p:nvPr/>
        </p:nvPicPr>
        <p:blipFill rotWithShape="1">
          <a:blip r:embed="rId2"/>
          <a:srcRect t="54819"/>
          <a:stretch/>
        </p:blipFill>
        <p:spPr>
          <a:xfrm>
            <a:off x="1179029" y="4768888"/>
            <a:ext cx="5629275" cy="1787315"/>
          </a:xfrm>
          <a:prstGeom prst="rect">
            <a:avLst/>
          </a:prstGeom>
        </p:spPr>
      </p:pic>
      <p:sp>
        <p:nvSpPr>
          <p:cNvPr id="18" name="テキスト ボックス 3">
            <a:extLst>
              <a:ext uri="{FF2B5EF4-FFF2-40B4-BE49-F238E27FC236}">
                <a16:creationId xmlns:a16="http://schemas.microsoft.com/office/drawing/2014/main" id="{6058B06B-42BC-4CB1-8C85-5DB958909D7E}"/>
              </a:ext>
            </a:extLst>
          </p:cNvPr>
          <p:cNvSpPr txBox="1">
            <a:spLocks noChangeArrowheads="1"/>
          </p:cNvSpPr>
          <p:nvPr/>
        </p:nvSpPr>
        <p:spPr bwMode="auto">
          <a:xfrm>
            <a:off x="736355" y="4870921"/>
            <a:ext cx="442674" cy="1610693"/>
          </a:xfrm>
          <a:prstGeom prst="roundRect">
            <a:avLst/>
          </a:prstGeom>
          <a:solidFill>
            <a:srgbClr val="F19001"/>
          </a:solidFill>
          <a:ln>
            <a:noFill/>
          </a:ln>
        </p:spPr>
        <p:txBody>
          <a:bodyPr vert="eaVert" wrap="square" tIns="36000" bIns="72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首長選挙</a:t>
            </a:r>
          </a:p>
        </p:txBody>
      </p:sp>
      <p:sp>
        <p:nvSpPr>
          <p:cNvPr id="2" name="吹き出し: 四角形 1">
            <a:extLst>
              <a:ext uri="{FF2B5EF4-FFF2-40B4-BE49-F238E27FC236}">
                <a16:creationId xmlns:a16="http://schemas.microsoft.com/office/drawing/2014/main" id="{72AC01F2-5C3D-457E-82C6-001063B20513}"/>
              </a:ext>
            </a:extLst>
          </p:cNvPr>
          <p:cNvSpPr/>
          <p:nvPr/>
        </p:nvSpPr>
        <p:spPr>
          <a:xfrm>
            <a:off x="6909903" y="3198512"/>
            <a:ext cx="1779103" cy="1211452"/>
          </a:xfrm>
          <a:prstGeom prst="wedgeRectCallout">
            <a:avLst>
              <a:gd name="adj1" fmla="val -19006"/>
              <a:gd name="adj2" fmla="val -44407"/>
            </a:avLst>
          </a:prstGeom>
          <a:solidFill>
            <a:srgbClr val="F1900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bIns="72000" rtlCol="0" anchor="ctr"/>
          <a:lstStyle/>
          <a:p>
            <a:pPr algn="ctr"/>
            <a:r>
              <a:rPr lang="ja-JP" altLang="en-US" sz="1600" b="1" dirty="0">
                <a:latin typeface="メイリオ" panose="020B0604030504040204" pitchFamily="50" charset="-128"/>
                <a:ea typeface="メイリオ" panose="020B0604030504040204" pitchFamily="50" charset="-128"/>
              </a:rPr>
              <a:t>当選率は</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維持したものの議席は約</a:t>
            </a:r>
            <a:r>
              <a:rPr lang="en-US" altLang="ja-JP" sz="1600" b="1" dirty="0">
                <a:latin typeface="メイリオ" panose="020B0604030504040204" pitchFamily="50" charset="-128"/>
                <a:ea typeface="メイリオ" panose="020B0604030504040204" pitchFamily="50" charset="-128"/>
              </a:rPr>
              <a:t>80</a:t>
            </a:r>
            <a:r>
              <a:rPr lang="ja-JP" altLang="en-US" sz="1600" b="1" dirty="0">
                <a:latin typeface="メイリオ" panose="020B0604030504040204" pitchFamily="50" charset="-128"/>
                <a:ea typeface="メイリオ" panose="020B0604030504040204" pitchFamily="50" charset="-128"/>
              </a:rPr>
              <a:t>減</a:t>
            </a:r>
            <a:endParaRPr kumimoji="1" lang="ja-JP" altLang="en-US" sz="1600" b="1" dirty="0">
              <a:latin typeface="メイリオ" panose="020B0604030504040204" pitchFamily="50" charset="-128"/>
              <a:ea typeface="メイリオ" panose="020B0604030504040204" pitchFamily="50" charset="-128"/>
            </a:endParaRPr>
          </a:p>
        </p:txBody>
      </p:sp>
      <p:sp>
        <p:nvSpPr>
          <p:cNvPr id="19" name="吹き出し: 四角形 18">
            <a:extLst>
              <a:ext uri="{FF2B5EF4-FFF2-40B4-BE49-F238E27FC236}">
                <a16:creationId xmlns:a16="http://schemas.microsoft.com/office/drawing/2014/main" id="{004F3424-9F68-4730-98D5-11092E1D6FD0}"/>
              </a:ext>
            </a:extLst>
          </p:cNvPr>
          <p:cNvSpPr/>
          <p:nvPr/>
        </p:nvSpPr>
        <p:spPr>
          <a:xfrm>
            <a:off x="6909902" y="5070541"/>
            <a:ext cx="1779103" cy="1211452"/>
          </a:xfrm>
          <a:prstGeom prst="wedgeRectCallout">
            <a:avLst>
              <a:gd name="adj1" fmla="val -27117"/>
              <a:gd name="adj2" fmla="val -24117"/>
            </a:avLst>
          </a:prstGeom>
          <a:solidFill>
            <a:srgbClr val="F1900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bIns="72000" rtlCol="0" anchor="ctr"/>
          <a:lstStyle/>
          <a:p>
            <a:pPr algn="ctr"/>
            <a:r>
              <a:rPr lang="ja-JP" altLang="en-US" sz="1600" b="1" dirty="0">
                <a:latin typeface="メイリオ" panose="020B0604030504040204" pitchFamily="50" charset="-128"/>
                <a:ea typeface="メイリオ" panose="020B0604030504040204" pitchFamily="50" charset="-128"/>
              </a:rPr>
              <a:t>当選率が</a:t>
            </a:r>
            <a:endParaRPr lang="en-US" altLang="ja-JP" sz="1600" b="1" dirty="0">
              <a:latin typeface="メイリオ" panose="020B0604030504040204" pitchFamily="50" charset="-128"/>
              <a:ea typeface="メイリオ" panose="020B0604030504040204" pitchFamily="50" charset="-128"/>
            </a:endParaRPr>
          </a:p>
          <a:p>
            <a:pPr algn="ctr"/>
            <a:r>
              <a:rPr lang="en-US" altLang="ja-JP" sz="1600" b="1" dirty="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ポイント以上低下</a:t>
            </a:r>
            <a:endParaRPr kumimoji="1" lang="ja-JP" altLang="en-US" sz="1600" b="1"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6135330" y="6311489"/>
            <a:ext cx="599768" cy="199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135330" y="5462924"/>
            <a:ext cx="599768" cy="199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821180" y="3388944"/>
            <a:ext cx="533400" cy="199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831013" y="4210343"/>
            <a:ext cx="533400" cy="199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0201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88077" y="6297534"/>
            <a:ext cx="2487383" cy="216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eaLnBrk="1" hangingPunct="1">
              <a:defRPr/>
            </a:pPr>
            <a:r>
              <a:rPr lang="ja-JP" altLang="en-US" sz="900" dirty="0">
                <a:solidFill>
                  <a:schemeClr val="accent3">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資料出所：総務省選挙部「目で見る投票率」</a:t>
            </a:r>
          </a:p>
        </p:txBody>
      </p:sp>
      <p:pic>
        <p:nvPicPr>
          <p:cNvPr id="13" name="図 12"/>
          <p:cNvPicPr/>
          <p:nvPr/>
        </p:nvPicPr>
        <p:blipFill>
          <a:blip r:embed="rId2">
            <a:extLst>
              <a:ext uri="{28A0092B-C50C-407E-A947-70E740481C1C}">
                <a14:useLocalDpi xmlns:a14="http://schemas.microsoft.com/office/drawing/2010/main" val="0"/>
              </a:ext>
            </a:extLst>
          </a:blip>
          <a:srcRect/>
          <a:stretch>
            <a:fillRect/>
          </a:stretch>
        </p:blipFill>
        <p:spPr bwMode="auto">
          <a:xfrm>
            <a:off x="1294293" y="1712903"/>
            <a:ext cx="6581167" cy="4603063"/>
          </a:xfrm>
          <a:prstGeom prst="rect">
            <a:avLst/>
          </a:prstGeom>
          <a:noFill/>
          <a:ln>
            <a:noFill/>
          </a:ln>
        </p:spPr>
      </p:pic>
      <p:sp>
        <p:nvSpPr>
          <p:cNvPr id="16" name="テキスト ボックス 3"/>
          <p:cNvSpPr txBox="1">
            <a:spLocks noChangeArrowheads="1"/>
          </p:cNvSpPr>
          <p:nvPr/>
        </p:nvSpPr>
        <p:spPr bwMode="auto">
          <a:xfrm>
            <a:off x="3386479" y="1505854"/>
            <a:ext cx="2396794" cy="312634"/>
          </a:xfrm>
          <a:prstGeom prst="roundRect">
            <a:avLst/>
          </a:prstGeom>
          <a:solidFill>
            <a:srgbClr val="00B0F0"/>
          </a:solidFill>
          <a:ln>
            <a:noFill/>
          </a:ln>
        </p:spPr>
        <p:txBody>
          <a:bodyPr wrap="square" tIns="3600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統一地方選挙の投票率</a:t>
            </a:r>
          </a:p>
        </p:txBody>
      </p:sp>
      <p:sp>
        <p:nvSpPr>
          <p:cNvPr id="14" name="テキスト ボックス 13"/>
          <p:cNvSpPr txBox="1"/>
          <p:nvPr/>
        </p:nvSpPr>
        <p:spPr>
          <a:xfrm>
            <a:off x="599530" y="575805"/>
            <a:ext cx="7807870" cy="938719"/>
          </a:xfrm>
          <a:prstGeom prst="rect">
            <a:avLst/>
          </a:prstGeom>
          <a:noFill/>
        </p:spPr>
        <p:txBody>
          <a:bodyPr wrap="square" rtlCol="0">
            <a:spAutoFit/>
          </a:bodyPr>
          <a:lstStyle/>
          <a:p>
            <a:pPr>
              <a:lnSpc>
                <a:spcPts val="2200"/>
              </a:lnSpc>
            </a:pPr>
            <a:r>
              <a:rPr lang="ja-JP" altLang="en-US" b="1" dirty="0">
                <a:solidFill>
                  <a:srgbClr val="00B0F0"/>
                </a:solidFill>
              </a:rPr>
              <a:t>低下傾向に歯止めがかからない投票率</a:t>
            </a:r>
          </a:p>
          <a:p>
            <a:pPr>
              <a:lnSpc>
                <a:spcPts val="2200"/>
              </a:lnSpc>
            </a:pPr>
            <a:r>
              <a:rPr kumimoji="1" lang="ja-JP" altLang="en-US" sz="1400" dirty="0">
                <a:solidFill>
                  <a:schemeClr val="accent3">
                    <a:lumMod val="50000"/>
                  </a:schemeClr>
                </a:solidFill>
              </a:rPr>
              <a:t>統一地方選挙の投票率は一部選挙を除いて過去最低を記録し続けており、低下傾向に歯止めがかかっていません。</a:t>
            </a:r>
            <a:endParaRPr kumimoji="1" lang="en-US" altLang="ja-JP" sz="1400" dirty="0">
              <a:solidFill>
                <a:schemeClr val="accent3">
                  <a:lumMod val="50000"/>
                </a:schemeClr>
              </a:solidFill>
            </a:endParaRPr>
          </a:p>
        </p:txBody>
      </p:sp>
      <p:sp>
        <p:nvSpPr>
          <p:cNvPr id="5" name="フッター プレースホルダー 4">
            <a:extLst>
              <a:ext uri="{FF2B5EF4-FFF2-40B4-BE49-F238E27FC236}">
                <a16:creationId xmlns:a16="http://schemas.microsoft.com/office/drawing/2014/main" id="{7271FA24-401E-429E-A9F0-92C8C2A27CC6}"/>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スライド番号プレースホルダー 5">
            <a:extLst>
              <a:ext uri="{FF2B5EF4-FFF2-40B4-BE49-F238E27FC236}">
                <a16:creationId xmlns:a16="http://schemas.microsoft.com/office/drawing/2014/main" id="{66BBCDAA-DBB6-43BE-B63D-72D05E06F4B3}"/>
              </a:ext>
            </a:extLst>
          </p:cNvPr>
          <p:cNvSpPr>
            <a:spLocks noGrp="1"/>
          </p:cNvSpPr>
          <p:nvPr>
            <p:ph type="sldNum" sz="quarter" idx="12"/>
          </p:nvPr>
        </p:nvSpPr>
        <p:spPr/>
        <p:txBody>
          <a:bodyPr/>
          <a:lstStyle/>
          <a:p>
            <a:fld id="{56FF0F62-A5BD-45C7-AD15-390B3C90002B}" type="slidenum">
              <a:rPr lang="ja-JP" altLang="en-US" smtClean="0"/>
              <a:pPr/>
              <a:t>28</a:t>
            </a:fld>
            <a:endParaRPr lang="ja-JP" altLang="en-US"/>
          </a:p>
        </p:txBody>
      </p:sp>
      <p:sp>
        <p:nvSpPr>
          <p:cNvPr id="15" name="テキスト ボックス 14">
            <a:extLst>
              <a:ext uri="{FF2B5EF4-FFF2-40B4-BE49-F238E27FC236}">
                <a16:creationId xmlns:a16="http://schemas.microsoft.com/office/drawing/2014/main" id="{3FCFC084-34AB-45D7-A426-FFB452C07FCB}"/>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主な結果と課題</a:t>
            </a:r>
            <a:endParaRPr lang="ja-JP" altLang="en-US" sz="2300" b="1" spc="-140" dirty="0">
              <a:solidFill>
                <a:schemeClr val="bg1">
                  <a:lumMod val="50000"/>
                </a:schemeClr>
              </a:solidFill>
              <a:latin typeface="+mj-ea"/>
            </a:endParaRPr>
          </a:p>
        </p:txBody>
      </p:sp>
      <p:sp>
        <p:nvSpPr>
          <p:cNvPr id="17" name="角丸四角形 5">
            <a:extLst>
              <a:ext uri="{FF2B5EF4-FFF2-40B4-BE49-F238E27FC236}">
                <a16:creationId xmlns:a16="http://schemas.microsoft.com/office/drawing/2014/main" id="{1CD898D6-10C5-4726-852B-91744766DE0E}"/>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6690B71-EF91-4CE2-BF66-6F7434066525}"/>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第</a:t>
            </a:r>
            <a:r>
              <a:rPr lang="en-US" altLang="ja-JP" sz="1100" b="1" dirty="0">
                <a:solidFill>
                  <a:schemeClr val="bg1"/>
                </a:solidFill>
                <a:latin typeface="メイリオ" panose="020B0604030504040204" pitchFamily="50" charset="-128"/>
                <a:ea typeface="メイリオ" panose="020B0604030504040204" pitchFamily="50" charset="-128"/>
              </a:rPr>
              <a:t>19</a:t>
            </a:r>
            <a:r>
              <a:rPr lang="ja-JP" altLang="en-US" sz="1100" b="1" dirty="0">
                <a:solidFill>
                  <a:schemeClr val="bg1"/>
                </a:solidFill>
                <a:latin typeface="メイリオ" panose="020B0604030504040204" pitchFamily="50" charset="-128"/>
                <a:ea typeface="メイリオ" panose="020B0604030504040204" pitchFamily="50" charset="-128"/>
              </a:rPr>
              <a:t>回統一地方選挙の</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結果と課題</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47C704A6-2B2B-41E1-B141-8AC949365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780" y="5186525"/>
            <a:ext cx="995239" cy="1464350"/>
          </a:xfrm>
          <a:prstGeom prst="rect">
            <a:avLst/>
          </a:prstGeom>
        </p:spPr>
      </p:pic>
    </p:spTree>
    <p:extLst>
      <p:ext uri="{BB962C8B-B14F-4D97-AF65-F5344CB8AC3E}">
        <p14:creationId xmlns:p14="http://schemas.microsoft.com/office/powerpoint/2010/main" val="3294072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035379" y="1905829"/>
            <a:ext cx="6851346" cy="4272590"/>
          </a:xfrm>
          <a:prstGeom prst="rect">
            <a:avLst/>
          </a:prstGeom>
        </p:spPr>
      </p:pic>
      <p:sp>
        <p:nvSpPr>
          <p:cNvPr id="16" name="テキスト ボックス 3"/>
          <p:cNvSpPr txBox="1">
            <a:spLocks noChangeArrowheads="1"/>
          </p:cNvSpPr>
          <p:nvPr/>
        </p:nvSpPr>
        <p:spPr bwMode="auto">
          <a:xfrm>
            <a:off x="1274066" y="1625284"/>
            <a:ext cx="6612659" cy="312634"/>
          </a:xfrm>
          <a:prstGeom prst="roundRect">
            <a:avLst/>
          </a:prstGeom>
          <a:solidFill>
            <a:srgbClr val="00B0F0"/>
          </a:solidFill>
          <a:ln>
            <a:noFill/>
          </a:ln>
        </p:spPr>
        <p:txBody>
          <a:bodyPr wrap="square" tIns="3600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統一地方選挙における改選定数に占める無投票当選者数の割合の推移</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831004" y="6279392"/>
            <a:ext cx="5203204" cy="202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eaLnBrk="1" hangingPunct="1">
              <a:defRPr/>
            </a:pPr>
            <a:r>
              <a:rPr lang="ja-JP" altLang="en-US" sz="900" dirty="0">
                <a:solidFill>
                  <a:schemeClr val="accent3">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資料出所：総務省「第</a:t>
            </a:r>
            <a:r>
              <a:rPr lang="en-US" altLang="ja-JP" sz="900" dirty="0">
                <a:solidFill>
                  <a:schemeClr val="accent3">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1</a:t>
            </a:r>
            <a:r>
              <a:rPr lang="ja-JP" altLang="en-US" sz="900" dirty="0">
                <a:solidFill>
                  <a:schemeClr val="accent3">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回地方議会・議員のあり方に関する研究会」地方議会に関する基礎資料</a:t>
            </a:r>
          </a:p>
        </p:txBody>
      </p:sp>
      <p:sp>
        <p:nvSpPr>
          <p:cNvPr id="7" name="角丸四角形吹き出し 6"/>
          <p:cNvSpPr/>
          <p:nvPr/>
        </p:nvSpPr>
        <p:spPr>
          <a:xfrm>
            <a:off x="6832092" y="3726383"/>
            <a:ext cx="2109266" cy="940525"/>
          </a:xfrm>
          <a:prstGeom prst="wedgeRoundRectCallout">
            <a:avLst>
              <a:gd name="adj1" fmla="val -20861"/>
              <a:gd name="adj2" fmla="val -80156"/>
              <a:gd name="adj3" fmla="val 16667"/>
            </a:avLst>
          </a:prstGeom>
          <a:solidFill>
            <a:schemeClr val="bg1"/>
          </a:solidFill>
          <a:ln w="38100">
            <a:solidFill>
              <a:srgbClr val="F19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3">
                    <a:lumMod val="50000"/>
                  </a:schemeClr>
                </a:solidFill>
              </a:rPr>
              <a:t>都道府県議会議員と</a:t>
            </a:r>
            <a:endParaRPr kumimoji="1" lang="en-US" altLang="ja-JP" sz="1400" dirty="0">
              <a:solidFill>
                <a:schemeClr val="accent3">
                  <a:lumMod val="50000"/>
                </a:schemeClr>
              </a:solidFill>
            </a:endParaRPr>
          </a:p>
          <a:p>
            <a:pPr algn="ctr"/>
            <a:r>
              <a:rPr kumimoji="1" lang="ja-JP" altLang="en-US" sz="1400" dirty="0">
                <a:solidFill>
                  <a:schemeClr val="accent3">
                    <a:lumMod val="50000"/>
                  </a:schemeClr>
                </a:solidFill>
              </a:rPr>
              <a:t>町村議会議員の</a:t>
            </a:r>
            <a:endParaRPr kumimoji="1" lang="en-US" altLang="ja-JP" sz="1400" dirty="0">
              <a:solidFill>
                <a:schemeClr val="accent3">
                  <a:lumMod val="50000"/>
                </a:schemeClr>
              </a:solidFill>
            </a:endParaRPr>
          </a:p>
          <a:p>
            <a:pPr algn="ctr"/>
            <a:r>
              <a:rPr kumimoji="1" lang="ja-JP" altLang="en-US" sz="1600" b="1" dirty="0">
                <a:solidFill>
                  <a:srgbClr val="F19001"/>
                </a:solidFill>
              </a:rPr>
              <a:t>約</a:t>
            </a:r>
            <a:r>
              <a:rPr kumimoji="1" lang="en-US" altLang="ja-JP" sz="1600" b="1" dirty="0">
                <a:solidFill>
                  <a:srgbClr val="F19001"/>
                </a:solidFill>
              </a:rPr>
              <a:t>2</a:t>
            </a:r>
            <a:r>
              <a:rPr kumimoji="1" lang="ja-JP" altLang="en-US" sz="1600" b="1" dirty="0">
                <a:solidFill>
                  <a:srgbClr val="F19001"/>
                </a:solidFill>
              </a:rPr>
              <a:t>割</a:t>
            </a:r>
            <a:r>
              <a:rPr kumimoji="1" lang="ja-JP" altLang="en-US" sz="1400" dirty="0">
                <a:solidFill>
                  <a:schemeClr val="accent3">
                    <a:lumMod val="50000"/>
                  </a:schemeClr>
                </a:solidFill>
              </a:rPr>
              <a:t>が無投票当選者</a:t>
            </a:r>
            <a:endParaRPr kumimoji="1" lang="en-US" altLang="ja-JP" sz="1400" dirty="0">
              <a:solidFill>
                <a:schemeClr val="accent3">
                  <a:lumMod val="50000"/>
                </a:schemeClr>
              </a:solidFill>
            </a:endParaRPr>
          </a:p>
        </p:txBody>
      </p:sp>
      <p:sp>
        <p:nvSpPr>
          <p:cNvPr id="17" name="テキスト ボックス 16"/>
          <p:cNvSpPr txBox="1"/>
          <p:nvPr/>
        </p:nvSpPr>
        <p:spPr>
          <a:xfrm>
            <a:off x="597080" y="647322"/>
            <a:ext cx="7970694" cy="919675"/>
          </a:xfrm>
          <a:prstGeom prst="rect">
            <a:avLst/>
          </a:prstGeom>
          <a:noFill/>
        </p:spPr>
        <p:txBody>
          <a:bodyPr wrap="square" rtlCol="0">
            <a:spAutoFit/>
          </a:bodyPr>
          <a:lstStyle/>
          <a:p>
            <a:pPr>
              <a:lnSpc>
                <a:spcPts val="2200"/>
              </a:lnSpc>
            </a:pPr>
            <a:r>
              <a:rPr lang="ja-JP" altLang="en-US" b="1" dirty="0">
                <a:solidFill>
                  <a:srgbClr val="00B0F0"/>
                </a:solidFill>
              </a:rPr>
              <a:t>深刻化するなり手不足</a:t>
            </a:r>
          </a:p>
          <a:p>
            <a:pPr>
              <a:lnSpc>
                <a:spcPts val="2200"/>
              </a:lnSpc>
            </a:pPr>
            <a:r>
              <a:rPr kumimoji="1" lang="ja-JP" altLang="en-US" sz="1400" dirty="0">
                <a:solidFill>
                  <a:schemeClr val="accent3">
                    <a:lumMod val="50000"/>
                  </a:schemeClr>
                </a:solidFill>
              </a:rPr>
              <a:t>統一地方選挙における無投票当選者の割合は年々増加傾向にあり、都道府県議会議員と町村議会議員は特に深刻です。</a:t>
            </a:r>
            <a:endParaRPr kumimoji="1" lang="en-US" altLang="ja-JP" sz="1400" dirty="0">
              <a:solidFill>
                <a:schemeClr val="accent3">
                  <a:lumMod val="50000"/>
                </a:schemeClr>
              </a:solidFill>
            </a:endParaRPr>
          </a:p>
        </p:txBody>
      </p:sp>
      <p:sp>
        <p:nvSpPr>
          <p:cNvPr id="5" name="フッター プレースホルダー 4">
            <a:extLst>
              <a:ext uri="{FF2B5EF4-FFF2-40B4-BE49-F238E27FC236}">
                <a16:creationId xmlns:a16="http://schemas.microsoft.com/office/drawing/2014/main" id="{581AFF1E-5F10-4A12-BFE9-CDCAAF343EC0}"/>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8" name="スライド番号プレースホルダー 7">
            <a:extLst>
              <a:ext uri="{FF2B5EF4-FFF2-40B4-BE49-F238E27FC236}">
                <a16:creationId xmlns:a16="http://schemas.microsoft.com/office/drawing/2014/main" id="{82A50163-400F-43CF-9779-CCF2B0CDA5D9}"/>
              </a:ext>
            </a:extLst>
          </p:cNvPr>
          <p:cNvSpPr>
            <a:spLocks noGrp="1"/>
          </p:cNvSpPr>
          <p:nvPr>
            <p:ph type="sldNum" sz="quarter" idx="12"/>
          </p:nvPr>
        </p:nvSpPr>
        <p:spPr/>
        <p:txBody>
          <a:bodyPr/>
          <a:lstStyle/>
          <a:p>
            <a:fld id="{56FF0F62-A5BD-45C7-AD15-390B3C90002B}" type="slidenum">
              <a:rPr lang="ja-JP" altLang="en-US" smtClean="0"/>
              <a:pPr/>
              <a:t>29</a:t>
            </a:fld>
            <a:endParaRPr lang="ja-JP" altLang="en-US"/>
          </a:p>
        </p:txBody>
      </p:sp>
      <p:sp>
        <p:nvSpPr>
          <p:cNvPr id="18" name="テキスト ボックス 17">
            <a:extLst>
              <a:ext uri="{FF2B5EF4-FFF2-40B4-BE49-F238E27FC236}">
                <a16:creationId xmlns:a16="http://schemas.microsoft.com/office/drawing/2014/main" id="{A845ED08-9B6D-4EF5-B5E3-C20252B7734A}"/>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主な結果と課題</a:t>
            </a:r>
            <a:endParaRPr lang="ja-JP" altLang="en-US" sz="2300" b="1" spc="-140" dirty="0">
              <a:solidFill>
                <a:schemeClr val="bg1">
                  <a:lumMod val="50000"/>
                </a:schemeClr>
              </a:solidFill>
              <a:latin typeface="+mj-ea"/>
            </a:endParaRPr>
          </a:p>
        </p:txBody>
      </p:sp>
      <p:sp>
        <p:nvSpPr>
          <p:cNvPr id="19" name="角丸四角形 5">
            <a:extLst>
              <a:ext uri="{FF2B5EF4-FFF2-40B4-BE49-F238E27FC236}">
                <a16:creationId xmlns:a16="http://schemas.microsoft.com/office/drawing/2014/main" id="{48BDD2F8-DBEA-4DC7-91F1-DF9F43443CFC}"/>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4EA9558-D1AB-4DA8-AFD1-B088830F1415}"/>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第</a:t>
            </a:r>
            <a:r>
              <a:rPr lang="en-US" altLang="ja-JP" sz="1100" b="1" dirty="0">
                <a:solidFill>
                  <a:schemeClr val="bg1"/>
                </a:solidFill>
                <a:latin typeface="メイリオ" panose="020B0604030504040204" pitchFamily="50" charset="-128"/>
                <a:ea typeface="メイリオ" panose="020B0604030504040204" pitchFamily="50" charset="-128"/>
              </a:rPr>
              <a:t>19</a:t>
            </a:r>
            <a:r>
              <a:rPr lang="ja-JP" altLang="en-US" sz="1100" b="1" dirty="0">
                <a:solidFill>
                  <a:schemeClr val="bg1"/>
                </a:solidFill>
                <a:latin typeface="メイリオ" panose="020B0604030504040204" pitchFamily="50" charset="-128"/>
                <a:ea typeface="メイリオ" panose="020B0604030504040204" pitchFamily="50" charset="-128"/>
              </a:rPr>
              <a:t>回統一地方選挙の</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結果と課題</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310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113332" y="2151285"/>
            <a:ext cx="6947914" cy="2068430"/>
          </a:xfrm>
          <a:prstGeom prst="roundRect">
            <a:avLst>
              <a:gd name="adj" fmla="val 9802"/>
            </a:avLst>
          </a:prstGeom>
          <a:solidFill>
            <a:srgbClr val="00B0F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50800" dist="38100" dir="2700000" algn="tl" rotWithShape="0">
                  <a:prstClr val="black">
                    <a:alpha val="40000"/>
                  </a:prstClr>
                </a:outerShdw>
              </a:effectLst>
            </a:endParaRPr>
          </a:p>
        </p:txBody>
      </p:sp>
      <p:sp>
        <p:nvSpPr>
          <p:cNvPr id="2" name="タイトル 1"/>
          <p:cNvSpPr>
            <a:spLocks noGrp="1"/>
          </p:cNvSpPr>
          <p:nvPr>
            <p:ph type="ctrTitle" idx="4294967295"/>
          </p:nvPr>
        </p:nvSpPr>
        <p:spPr>
          <a:xfrm>
            <a:off x="900906" y="2058502"/>
            <a:ext cx="7342187" cy="2413002"/>
          </a:xfrm>
          <a:effectLst>
            <a:outerShdw blurRad="50800" dist="38100" dir="2700000" algn="tl" rotWithShape="0">
              <a:prstClr val="black">
                <a:alpha val="40000"/>
              </a:prstClr>
            </a:outerShdw>
          </a:effectLst>
        </p:spPr>
        <p:txBody>
          <a:bodyPr>
            <a:normAutofit/>
          </a:bodyPr>
          <a:lstStyle/>
          <a:p>
            <a:pPr algn="ctr">
              <a:lnSpc>
                <a:spcPct val="100000"/>
              </a:lnSpc>
            </a:pPr>
            <a:r>
              <a:rPr kumimoji="1" lang="ja-JP" altLang="en-US" b="1" dirty="0">
                <a:solidFill>
                  <a:schemeClr val="bg1"/>
                </a:solidFill>
                <a:latin typeface="メイリオ" panose="020B0604030504040204" pitchFamily="50" charset="-128"/>
                <a:ea typeface="メイリオ" panose="020B0604030504040204" pitchFamily="50" charset="-128"/>
              </a:rPr>
              <a:t>連合の</a:t>
            </a:r>
            <a:r>
              <a:rPr lang="ja-JP" altLang="en-US" b="1" dirty="0">
                <a:solidFill>
                  <a:schemeClr val="bg1"/>
                </a:solidFill>
                <a:latin typeface="メイリオ" panose="020B0604030504040204" pitchFamily="50" charset="-128"/>
                <a:ea typeface="メイリオ" panose="020B0604030504040204" pitchFamily="50" charset="-128"/>
              </a:rPr>
              <a:t>政治的役割と</a:t>
            </a:r>
            <a:br>
              <a:rPr lang="en-US" altLang="ja-JP" b="1" dirty="0">
                <a:solidFill>
                  <a:schemeClr val="bg1"/>
                </a:solidFill>
                <a:latin typeface="メイリオ" panose="020B0604030504040204" pitchFamily="50" charset="-128"/>
                <a:ea typeface="メイリオ" panose="020B0604030504040204" pitchFamily="50" charset="-128"/>
              </a:rPr>
            </a:br>
            <a:r>
              <a:rPr lang="ja-JP" altLang="en-US" b="1" dirty="0">
                <a:solidFill>
                  <a:schemeClr val="bg1"/>
                </a:solidFill>
                <a:latin typeface="メイリオ" panose="020B0604030504040204" pitchFamily="50" charset="-128"/>
                <a:ea typeface="メイリオ" panose="020B0604030504040204" pitchFamily="50" charset="-128"/>
              </a:rPr>
              <a:t>政治活動</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C554E488-4E31-4BFF-9209-C13386FC4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533" y="4785337"/>
            <a:ext cx="1265713" cy="1965371"/>
          </a:xfrm>
          <a:prstGeom prst="rect">
            <a:avLst/>
          </a:prstGeom>
        </p:spPr>
      </p:pic>
      <p:pic>
        <p:nvPicPr>
          <p:cNvPr id="6" name="図 5">
            <a:extLst>
              <a:ext uri="{FF2B5EF4-FFF2-40B4-BE49-F238E27FC236}">
                <a16:creationId xmlns:a16="http://schemas.microsoft.com/office/drawing/2014/main" id="{9E91E9D8-B38F-4CE9-83AB-2F25E8A8E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498" y="4810737"/>
            <a:ext cx="1337421" cy="1848291"/>
          </a:xfrm>
          <a:prstGeom prst="rect">
            <a:avLst/>
          </a:prstGeom>
        </p:spPr>
      </p:pic>
      <p:sp>
        <p:nvSpPr>
          <p:cNvPr id="9" name="スライド番号プレースホルダー 9">
            <a:extLst>
              <a:ext uri="{FF2B5EF4-FFF2-40B4-BE49-F238E27FC236}">
                <a16:creationId xmlns:a16="http://schemas.microsoft.com/office/drawing/2014/main" id="{A0177D5F-472B-4FA1-97E9-63DC5C2FC87E}"/>
              </a:ext>
            </a:extLst>
          </p:cNvPr>
          <p:cNvSpPr>
            <a:spLocks noGrp="1"/>
          </p:cNvSpPr>
          <p:nvPr>
            <p:ph type="sldNum" sz="quarter" idx="12"/>
          </p:nvPr>
        </p:nvSpPr>
        <p:spPr>
          <a:xfrm>
            <a:off x="7086600" y="6609447"/>
            <a:ext cx="2057400" cy="234044"/>
          </a:xfrm>
        </p:spPr>
        <p:txBody>
          <a:bodyPr/>
          <a:lstStyle/>
          <a:p>
            <a:fld id="{56FF0F62-A5BD-45C7-AD15-390B3C90002B}" type="slidenum">
              <a:rPr lang="ja-JP" altLang="en-US" smtClean="0"/>
              <a:pPr/>
              <a:t>3</a:t>
            </a:fld>
            <a:endParaRPr lang="ja-JP" altLang="en-US"/>
          </a:p>
        </p:txBody>
      </p:sp>
      <p:sp>
        <p:nvSpPr>
          <p:cNvPr id="3" name="正方形/長方形 2"/>
          <p:cNvSpPr/>
          <p:nvPr/>
        </p:nvSpPr>
        <p:spPr>
          <a:xfrm>
            <a:off x="4336027" y="4253827"/>
            <a:ext cx="3725220" cy="307777"/>
          </a:xfrm>
          <a:prstGeom prst="rect">
            <a:avLst/>
          </a:prstGeom>
        </p:spPr>
        <p:txBody>
          <a:bodyPr wrap="square">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連合の政治方針</a:t>
            </a:r>
            <a:r>
              <a:rPr lang="zh-TW" altLang="en-US" sz="1400" dirty="0">
                <a:latin typeface="メイリオ" panose="020B0604030504040204" pitchFamily="50" charset="-128"/>
                <a:ea typeface="メイリオ" panose="020B0604030504040204" pitchFamily="50" charset="-128"/>
              </a:rPr>
              <a:t>（</a:t>
            </a:r>
            <a:r>
              <a:rPr lang="en-US" altLang="zh-TW" sz="1400" dirty="0">
                <a:latin typeface="メイリオ" panose="020B0604030504040204" pitchFamily="50" charset="-128"/>
                <a:ea typeface="メイリオ" panose="020B0604030504040204" pitchFamily="50" charset="-128"/>
              </a:rPr>
              <a:t>2013</a:t>
            </a:r>
            <a:r>
              <a:rPr lang="zh-TW" altLang="en-US" sz="1400" dirty="0">
                <a:latin typeface="メイリオ" panose="020B0604030504040204" pitchFamily="50" charset="-128"/>
                <a:ea typeface="メイリオ" panose="020B0604030504040204" pitchFamily="50" charset="-128"/>
              </a:rPr>
              <a:t>年</a:t>
            </a:r>
            <a:r>
              <a:rPr lang="en-US" altLang="zh-TW" sz="1400" dirty="0">
                <a:latin typeface="メイリオ" panose="020B0604030504040204" pitchFamily="50" charset="-128"/>
                <a:ea typeface="メイリオ" panose="020B0604030504040204" pitchFamily="50" charset="-128"/>
              </a:rPr>
              <a:t>10</a:t>
            </a:r>
            <a:r>
              <a:rPr lang="zh-TW" altLang="en-US" sz="1400" dirty="0">
                <a:latin typeface="メイリオ" panose="020B0604030504040204" pitchFamily="50" charset="-128"/>
                <a:ea typeface="メイリオ" panose="020B0604030504040204" pitchFamily="50" charset="-128"/>
              </a:rPr>
              <a:t>月</a:t>
            </a:r>
            <a:r>
              <a:rPr lang="ja-JP" altLang="en-US" sz="1400" dirty="0">
                <a:latin typeface="メイリオ" panose="020B0604030504040204" pitchFamily="50" charset="-128"/>
                <a:ea typeface="メイリオ" panose="020B0604030504040204" pitchFamily="50" charset="-128"/>
              </a:rPr>
              <a:t>改訂</a:t>
            </a:r>
            <a:r>
              <a:rPr lang="zh-TW" altLang="en-US"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より</a:t>
            </a:r>
          </a:p>
        </p:txBody>
      </p:sp>
    </p:spTree>
    <p:extLst>
      <p:ext uri="{BB962C8B-B14F-4D97-AF65-F5344CB8AC3E}">
        <p14:creationId xmlns:p14="http://schemas.microsoft.com/office/powerpoint/2010/main" val="3624315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D2F5D27-BD52-45D0-B426-8EBEBC8B3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9733" y="4683440"/>
            <a:ext cx="1744534" cy="2007744"/>
          </a:xfrm>
          <a:prstGeom prst="rect">
            <a:avLst/>
          </a:prstGeom>
        </p:spPr>
      </p:pic>
      <p:sp>
        <p:nvSpPr>
          <p:cNvPr id="7" name="角丸四角形 6"/>
          <p:cNvSpPr/>
          <p:nvPr/>
        </p:nvSpPr>
        <p:spPr>
          <a:xfrm>
            <a:off x="702365" y="2151285"/>
            <a:ext cx="7620000" cy="2068430"/>
          </a:xfrm>
          <a:prstGeom prst="roundRect">
            <a:avLst>
              <a:gd name="adj" fmla="val 9802"/>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idx="4294967295"/>
          </p:nvPr>
        </p:nvSpPr>
        <p:spPr>
          <a:xfrm>
            <a:off x="702365" y="2473670"/>
            <a:ext cx="7620000" cy="1656660"/>
          </a:xfrm>
        </p:spPr>
        <p:txBody>
          <a:bodyPr>
            <a:normAutofit/>
          </a:bodyPr>
          <a:lstStyle/>
          <a:p>
            <a:pPr algn="ctr">
              <a:lnSpc>
                <a:spcPct val="100000"/>
              </a:lnSpc>
            </a:pPr>
            <a:r>
              <a:rPr lang="ja-JP" altLang="en-US"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「第</a:t>
            </a:r>
            <a:r>
              <a:rPr lang="en-US" altLang="ja-JP"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26</a:t>
            </a:r>
            <a:r>
              <a:rPr lang="ja-JP" altLang="en-US"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回参議院選挙の</a:t>
            </a:r>
            <a:br>
              <a:rPr lang="en-US" altLang="ja-JP"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br>
            <a:r>
              <a:rPr lang="ja-JP" altLang="en-US"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取り組みのまとめ」より</a:t>
            </a:r>
            <a:endParaRPr kumimoji="1" lang="ja-JP" altLang="en-US" sz="4000"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endParaRPr>
          </a:p>
        </p:txBody>
      </p:sp>
      <p:sp>
        <p:nvSpPr>
          <p:cNvPr id="9" name="スライド番号プレースホルダー 9">
            <a:extLst>
              <a:ext uri="{FF2B5EF4-FFF2-40B4-BE49-F238E27FC236}">
                <a16:creationId xmlns:a16="http://schemas.microsoft.com/office/drawing/2014/main" id="{A0177D5F-472B-4FA1-97E9-63DC5C2FC87E}"/>
              </a:ext>
            </a:extLst>
          </p:cNvPr>
          <p:cNvSpPr>
            <a:spLocks noGrp="1"/>
          </p:cNvSpPr>
          <p:nvPr>
            <p:ph type="sldNum" sz="quarter" idx="12"/>
          </p:nvPr>
        </p:nvSpPr>
        <p:spPr>
          <a:xfrm>
            <a:off x="7086600" y="6609447"/>
            <a:ext cx="2057400" cy="234044"/>
          </a:xfrm>
        </p:spPr>
        <p:txBody>
          <a:bodyPr/>
          <a:lstStyle/>
          <a:p>
            <a:fld id="{56FF0F62-A5BD-45C7-AD15-390B3C90002B}" type="slidenum">
              <a:rPr lang="ja-JP" altLang="en-US" smtClean="0"/>
              <a:pPr/>
              <a:t>30</a:t>
            </a:fld>
            <a:endParaRPr lang="ja-JP" altLang="en-US"/>
          </a:p>
        </p:txBody>
      </p:sp>
      <p:sp>
        <p:nvSpPr>
          <p:cNvPr id="6" name="正方形/長方形 5"/>
          <p:cNvSpPr/>
          <p:nvPr/>
        </p:nvSpPr>
        <p:spPr>
          <a:xfrm>
            <a:off x="4852165" y="4234323"/>
            <a:ext cx="3470200" cy="307777"/>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第</a:t>
            </a:r>
            <a:r>
              <a:rPr lang="en-US" altLang="ja-JP" sz="1400" dirty="0">
                <a:latin typeface="メイリオ" panose="020B0604030504040204" pitchFamily="50" charset="-128"/>
                <a:ea typeface="メイリオ" panose="020B0604030504040204" pitchFamily="50" charset="-128"/>
              </a:rPr>
              <a:t>12</a:t>
            </a:r>
            <a:r>
              <a:rPr lang="ja-JP" altLang="en-US" sz="1400" dirty="0">
                <a:latin typeface="メイリオ" panose="020B0604030504040204" pitchFamily="50" charset="-128"/>
                <a:ea typeface="メイリオ" panose="020B0604030504040204" pitchFamily="50" charset="-128"/>
              </a:rPr>
              <a:t>回中央執行委員会確認</a:t>
            </a:r>
            <a:r>
              <a:rPr lang="zh-TW" altLang="en-US" sz="1400" dirty="0">
                <a:latin typeface="メイリオ" panose="020B0604030504040204" pitchFamily="50" charset="-128"/>
                <a:ea typeface="メイリオ" panose="020B0604030504040204" pitchFamily="50" charset="-128"/>
              </a:rPr>
              <a:t>（</a:t>
            </a:r>
            <a:r>
              <a:rPr lang="en-US" altLang="zh-TW" sz="1400" dirty="0">
                <a:latin typeface="メイリオ" panose="020B0604030504040204" pitchFamily="50" charset="-128"/>
                <a:ea typeface="メイリオ" panose="020B0604030504040204" pitchFamily="50" charset="-128"/>
              </a:rPr>
              <a:t>2022.9.15</a:t>
            </a:r>
            <a:r>
              <a:rPr lang="zh-TW" altLang="en-US" sz="1400" dirty="0">
                <a:latin typeface="メイリオ" panose="020B0604030504040204" pitchFamily="50" charset="-128"/>
                <a:ea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7867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74543" y="658614"/>
            <a:ext cx="8220669" cy="2404056"/>
          </a:xfrm>
          <a:prstGeom prst="rect">
            <a:avLst/>
          </a:prstGeom>
          <a:noFill/>
        </p:spPr>
        <p:txBody>
          <a:bodyPr wrap="square" rtlCol="0">
            <a:spAutoFit/>
          </a:bodyPr>
          <a:lstStyle/>
          <a:p>
            <a:pPr>
              <a:lnSpc>
                <a:spcPts val="2200"/>
              </a:lnSpc>
            </a:pPr>
            <a:r>
              <a:rPr lang="ja-JP" altLang="en-US" b="1" dirty="0">
                <a:solidFill>
                  <a:srgbClr val="00B0F0"/>
                </a:solidFill>
              </a:rPr>
              <a:t>連合推薦候補者の結果</a:t>
            </a:r>
            <a:endParaRPr lang="ja-JP" altLang="en-US" dirty="0"/>
          </a:p>
          <a:p>
            <a:pPr marL="285750" indent="-285750">
              <a:lnSpc>
                <a:spcPts val="2200"/>
              </a:lnSpc>
              <a:buFont typeface="Wingdings" panose="05000000000000000000" pitchFamily="2" charset="2"/>
              <a:buChar char="n"/>
            </a:pPr>
            <a:r>
              <a:rPr lang="ja-JP" altLang="en-US" sz="1600" dirty="0">
                <a:solidFill>
                  <a:schemeClr val="accent3">
                    <a:lumMod val="50000"/>
                  </a:schemeClr>
                </a:solidFill>
                <a:latin typeface="+mn-ea"/>
              </a:rPr>
              <a:t>連合は、比例代表では構成組織が擁立した９名、選挙区では</a:t>
            </a:r>
            <a:r>
              <a:rPr lang="en-US" altLang="ja-JP" sz="1600" dirty="0">
                <a:solidFill>
                  <a:schemeClr val="accent3">
                    <a:lumMod val="50000"/>
                  </a:schemeClr>
                </a:solidFill>
                <a:latin typeface="+mn-ea"/>
              </a:rPr>
              <a:t>46</a:t>
            </a:r>
            <a:r>
              <a:rPr lang="ja-JP" altLang="en-US" sz="1600" dirty="0">
                <a:solidFill>
                  <a:schemeClr val="accent3">
                    <a:lumMod val="50000"/>
                  </a:schemeClr>
                </a:solidFill>
                <a:latin typeface="+mn-ea"/>
              </a:rPr>
              <a:t>名を推薦したが、当選者はそれぞれ</a:t>
            </a:r>
            <a:r>
              <a:rPr lang="ja-JP" altLang="en-US" sz="1600" b="1" u="sng" dirty="0">
                <a:solidFill>
                  <a:schemeClr val="accent3">
                    <a:lumMod val="50000"/>
                  </a:schemeClr>
                </a:solidFill>
                <a:latin typeface="+mn-ea"/>
              </a:rPr>
              <a:t>８名・</a:t>
            </a:r>
            <a:r>
              <a:rPr lang="en-US" altLang="ja-JP" sz="1600" b="1" u="sng" dirty="0">
                <a:solidFill>
                  <a:schemeClr val="accent3">
                    <a:lumMod val="50000"/>
                  </a:schemeClr>
                </a:solidFill>
                <a:latin typeface="+mn-ea"/>
              </a:rPr>
              <a:t>14</a:t>
            </a:r>
            <a:r>
              <a:rPr lang="ja-JP" altLang="en-US" sz="1600" b="1" u="sng" dirty="0">
                <a:solidFill>
                  <a:schemeClr val="accent3">
                    <a:lumMod val="50000"/>
                  </a:schemeClr>
                </a:solidFill>
                <a:latin typeface="+mn-ea"/>
              </a:rPr>
              <a:t>名の合計</a:t>
            </a:r>
            <a:r>
              <a:rPr lang="en-US" altLang="ja-JP" sz="1600" b="1" u="sng" dirty="0">
                <a:solidFill>
                  <a:schemeClr val="accent3">
                    <a:lumMod val="50000"/>
                  </a:schemeClr>
                </a:solidFill>
                <a:latin typeface="+mn-ea"/>
              </a:rPr>
              <a:t>22</a:t>
            </a:r>
            <a:r>
              <a:rPr lang="ja-JP" altLang="en-US" sz="1600" b="1" u="sng" dirty="0">
                <a:solidFill>
                  <a:schemeClr val="accent3">
                    <a:lumMod val="50000"/>
                  </a:schemeClr>
                </a:solidFill>
                <a:latin typeface="+mn-ea"/>
              </a:rPr>
              <a:t>名</a:t>
            </a:r>
            <a:r>
              <a:rPr lang="ja-JP" altLang="en-US" sz="1600" dirty="0">
                <a:solidFill>
                  <a:schemeClr val="accent3">
                    <a:lumMod val="50000"/>
                  </a:schemeClr>
                </a:solidFill>
                <a:latin typeface="+mn-ea"/>
              </a:rPr>
              <a:t>にとどまり、非常に厳しい結果となった。 </a:t>
            </a:r>
          </a:p>
          <a:p>
            <a:pPr marL="396000" indent="-457200">
              <a:lnSpc>
                <a:spcPts val="2200"/>
              </a:lnSpc>
            </a:pPr>
            <a:endParaRPr lang="en-US" altLang="ja-JP" sz="1400" dirty="0">
              <a:solidFill>
                <a:schemeClr val="accent3">
                  <a:lumMod val="50000"/>
                </a:schemeClr>
              </a:solidFill>
              <a:latin typeface="+mn-ea"/>
            </a:endParaRPr>
          </a:p>
          <a:p>
            <a:pPr marL="396000" indent="-457200">
              <a:lnSpc>
                <a:spcPts val="1900"/>
              </a:lnSpc>
            </a:pPr>
            <a:r>
              <a:rPr lang="ja-JP" altLang="en-US" sz="1400" dirty="0">
                <a:solidFill>
                  <a:schemeClr val="accent3">
                    <a:lumMod val="50000"/>
                  </a:schemeClr>
                </a:solidFill>
                <a:latin typeface="+mn-ea"/>
              </a:rPr>
              <a:t>（参考）</a:t>
            </a:r>
            <a:endParaRPr lang="en-US" altLang="ja-JP" sz="1400" dirty="0">
              <a:solidFill>
                <a:schemeClr val="accent3">
                  <a:lumMod val="50000"/>
                </a:schemeClr>
              </a:solidFill>
              <a:latin typeface="+mn-ea"/>
            </a:endParaRPr>
          </a:p>
          <a:p>
            <a:pPr marL="252000">
              <a:lnSpc>
                <a:spcPts val="1900"/>
              </a:lnSpc>
            </a:pPr>
            <a:r>
              <a:rPr lang="en-US" altLang="ja-JP" sz="1400" dirty="0">
                <a:solidFill>
                  <a:schemeClr val="accent3">
                    <a:lumMod val="50000"/>
                  </a:schemeClr>
                </a:solidFill>
                <a:latin typeface="+mn-ea"/>
              </a:rPr>
              <a:t>2016</a:t>
            </a:r>
            <a:r>
              <a:rPr lang="ja-JP" altLang="en-US" sz="1400" dirty="0">
                <a:solidFill>
                  <a:schemeClr val="accent3">
                    <a:lumMod val="50000"/>
                  </a:schemeClr>
                </a:solidFill>
                <a:latin typeface="+mn-ea"/>
              </a:rPr>
              <a:t>年の第</a:t>
            </a:r>
            <a:r>
              <a:rPr lang="en-US" altLang="ja-JP" sz="1400" dirty="0">
                <a:solidFill>
                  <a:schemeClr val="accent3">
                    <a:lumMod val="50000"/>
                  </a:schemeClr>
                </a:solidFill>
                <a:latin typeface="+mn-ea"/>
              </a:rPr>
              <a:t>24</a:t>
            </a:r>
            <a:r>
              <a:rPr lang="ja-JP" altLang="en-US" sz="1400" dirty="0">
                <a:solidFill>
                  <a:schemeClr val="accent3">
                    <a:lumMod val="50000"/>
                  </a:schemeClr>
                </a:solidFill>
                <a:latin typeface="+mn-ea"/>
              </a:rPr>
              <a:t>回参議院選挙では比例代表</a:t>
            </a:r>
            <a:r>
              <a:rPr lang="en-US" altLang="ja-JP" sz="1400" dirty="0">
                <a:solidFill>
                  <a:schemeClr val="accent3">
                    <a:lumMod val="50000"/>
                  </a:schemeClr>
                </a:solidFill>
                <a:latin typeface="+mn-ea"/>
              </a:rPr>
              <a:t>12</a:t>
            </a:r>
            <a:r>
              <a:rPr lang="ja-JP" altLang="en-US" sz="1400" dirty="0">
                <a:solidFill>
                  <a:schemeClr val="accent3">
                    <a:lumMod val="50000"/>
                  </a:schemeClr>
                </a:solidFill>
                <a:latin typeface="+mn-ea"/>
              </a:rPr>
              <a:t>名・選挙区</a:t>
            </a:r>
            <a:r>
              <a:rPr lang="en-US" altLang="ja-JP" sz="1400" dirty="0">
                <a:solidFill>
                  <a:schemeClr val="accent3">
                    <a:lumMod val="50000"/>
                  </a:schemeClr>
                </a:solidFill>
                <a:latin typeface="+mn-ea"/>
              </a:rPr>
              <a:t>41</a:t>
            </a:r>
            <a:r>
              <a:rPr lang="ja-JP" altLang="en-US" sz="1400" dirty="0">
                <a:solidFill>
                  <a:schemeClr val="accent3">
                    <a:lumMod val="50000"/>
                  </a:schemeClr>
                </a:solidFill>
                <a:latin typeface="+mn-ea"/>
              </a:rPr>
              <a:t>名を推薦し、それぞれ</a:t>
            </a:r>
            <a:r>
              <a:rPr lang="ja-JP" altLang="en-US" sz="1400" u="sng" dirty="0">
                <a:solidFill>
                  <a:schemeClr val="accent3">
                    <a:lumMod val="50000"/>
                  </a:schemeClr>
                </a:solidFill>
                <a:latin typeface="+mn-ea"/>
              </a:rPr>
              <a:t>８名・</a:t>
            </a:r>
            <a:r>
              <a:rPr lang="en-US" altLang="ja-JP" sz="1400" u="sng" dirty="0">
                <a:solidFill>
                  <a:schemeClr val="accent3">
                    <a:lumMod val="50000"/>
                  </a:schemeClr>
                </a:solidFill>
                <a:latin typeface="+mn-ea"/>
              </a:rPr>
              <a:t>22</a:t>
            </a:r>
            <a:r>
              <a:rPr lang="ja-JP" altLang="en-US" sz="1400" u="sng" dirty="0">
                <a:solidFill>
                  <a:schemeClr val="accent3">
                    <a:lumMod val="50000"/>
                  </a:schemeClr>
                </a:solidFill>
                <a:latin typeface="+mn-ea"/>
              </a:rPr>
              <a:t>名の合計</a:t>
            </a:r>
            <a:r>
              <a:rPr lang="en-US" altLang="ja-JP" sz="1400" u="sng" dirty="0">
                <a:solidFill>
                  <a:schemeClr val="accent3">
                    <a:lumMod val="50000"/>
                  </a:schemeClr>
                </a:solidFill>
                <a:latin typeface="+mn-ea"/>
              </a:rPr>
              <a:t>30</a:t>
            </a:r>
            <a:r>
              <a:rPr lang="ja-JP" altLang="en-US" sz="1400" u="sng" dirty="0">
                <a:solidFill>
                  <a:schemeClr val="accent3">
                    <a:lumMod val="50000"/>
                  </a:schemeClr>
                </a:solidFill>
                <a:latin typeface="+mn-ea"/>
              </a:rPr>
              <a:t>名</a:t>
            </a:r>
            <a:r>
              <a:rPr lang="ja-JP" altLang="en-US" sz="1400" dirty="0">
                <a:solidFill>
                  <a:schemeClr val="accent3">
                    <a:lumMod val="50000"/>
                  </a:schemeClr>
                </a:solidFill>
                <a:latin typeface="+mn-ea"/>
              </a:rPr>
              <a:t>が当選。</a:t>
            </a:r>
            <a:endParaRPr lang="en-US" altLang="ja-JP" sz="1400" dirty="0">
              <a:solidFill>
                <a:schemeClr val="accent3">
                  <a:lumMod val="50000"/>
                </a:schemeClr>
              </a:solidFill>
              <a:latin typeface="+mn-ea"/>
            </a:endParaRPr>
          </a:p>
          <a:p>
            <a:pPr marL="252000">
              <a:lnSpc>
                <a:spcPts val="1900"/>
              </a:lnSpc>
            </a:pPr>
            <a:r>
              <a:rPr lang="en-US" altLang="ja-JP" sz="1400" dirty="0">
                <a:solidFill>
                  <a:schemeClr val="accent3">
                    <a:lumMod val="50000"/>
                  </a:schemeClr>
                </a:solidFill>
                <a:latin typeface="+mn-ea"/>
              </a:rPr>
              <a:t>2019</a:t>
            </a:r>
            <a:r>
              <a:rPr lang="ja-JP" altLang="en-US" sz="1400" dirty="0">
                <a:solidFill>
                  <a:schemeClr val="accent3">
                    <a:lumMod val="50000"/>
                  </a:schemeClr>
                </a:solidFill>
                <a:latin typeface="+mn-ea"/>
              </a:rPr>
              <a:t>年の第</a:t>
            </a:r>
            <a:r>
              <a:rPr lang="en-US" altLang="ja-JP" sz="1400" dirty="0">
                <a:solidFill>
                  <a:schemeClr val="accent3">
                    <a:lumMod val="50000"/>
                  </a:schemeClr>
                </a:solidFill>
                <a:latin typeface="+mn-ea"/>
              </a:rPr>
              <a:t>25</a:t>
            </a:r>
            <a:r>
              <a:rPr lang="ja-JP" altLang="en-US" sz="1400" dirty="0">
                <a:solidFill>
                  <a:schemeClr val="accent3">
                    <a:lumMod val="50000"/>
                  </a:schemeClr>
                </a:solidFill>
                <a:latin typeface="+mn-ea"/>
              </a:rPr>
              <a:t>回参議院選挙では比例代表</a:t>
            </a:r>
            <a:r>
              <a:rPr lang="en-US" altLang="ja-JP" sz="1400" dirty="0">
                <a:solidFill>
                  <a:schemeClr val="accent3">
                    <a:lumMod val="50000"/>
                  </a:schemeClr>
                </a:solidFill>
                <a:latin typeface="+mn-ea"/>
              </a:rPr>
              <a:t>10</a:t>
            </a:r>
            <a:r>
              <a:rPr lang="ja-JP" altLang="en-US" sz="1400" dirty="0">
                <a:solidFill>
                  <a:schemeClr val="accent3">
                    <a:lumMod val="50000"/>
                  </a:schemeClr>
                </a:solidFill>
                <a:latin typeface="+mn-ea"/>
              </a:rPr>
              <a:t>名・選挙区</a:t>
            </a:r>
            <a:r>
              <a:rPr lang="en-US" altLang="ja-JP" sz="1400" dirty="0">
                <a:solidFill>
                  <a:schemeClr val="accent3">
                    <a:lumMod val="50000"/>
                  </a:schemeClr>
                </a:solidFill>
                <a:latin typeface="+mn-ea"/>
              </a:rPr>
              <a:t>44</a:t>
            </a:r>
            <a:r>
              <a:rPr lang="ja-JP" altLang="en-US" sz="1400" dirty="0">
                <a:solidFill>
                  <a:schemeClr val="accent3">
                    <a:lumMod val="50000"/>
                  </a:schemeClr>
                </a:solidFill>
                <a:latin typeface="+mn-ea"/>
              </a:rPr>
              <a:t>名を推薦し、それぞれ</a:t>
            </a:r>
            <a:r>
              <a:rPr lang="ja-JP" altLang="en-US" sz="1400" u="sng" dirty="0">
                <a:solidFill>
                  <a:schemeClr val="accent3">
                    <a:lumMod val="50000"/>
                  </a:schemeClr>
                </a:solidFill>
                <a:latin typeface="+mn-ea"/>
              </a:rPr>
              <a:t>８名・</a:t>
            </a:r>
            <a:r>
              <a:rPr lang="en-US" altLang="ja-JP" sz="1400" u="sng" dirty="0">
                <a:solidFill>
                  <a:schemeClr val="accent3">
                    <a:lumMod val="50000"/>
                  </a:schemeClr>
                </a:solidFill>
                <a:latin typeface="+mn-ea"/>
              </a:rPr>
              <a:t>18</a:t>
            </a:r>
            <a:r>
              <a:rPr lang="ja-JP" altLang="en-US" sz="1400" u="sng" dirty="0">
                <a:solidFill>
                  <a:schemeClr val="accent3">
                    <a:lumMod val="50000"/>
                  </a:schemeClr>
                </a:solidFill>
                <a:latin typeface="+mn-ea"/>
              </a:rPr>
              <a:t>名の合計</a:t>
            </a:r>
            <a:r>
              <a:rPr lang="en-US" altLang="ja-JP" sz="1400" u="sng" dirty="0">
                <a:solidFill>
                  <a:schemeClr val="accent3">
                    <a:lumMod val="50000"/>
                  </a:schemeClr>
                </a:solidFill>
                <a:latin typeface="+mn-ea"/>
              </a:rPr>
              <a:t>26</a:t>
            </a:r>
            <a:r>
              <a:rPr lang="ja-JP" altLang="en-US" sz="1400" u="sng" dirty="0">
                <a:solidFill>
                  <a:schemeClr val="accent3">
                    <a:lumMod val="50000"/>
                  </a:schemeClr>
                </a:solidFill>
                <a:latin typeface="+mn-ea"/>
              </a:rPr>
              <a:t>名</a:t>
            </a:r>
            <a:r>
              <a:rPr lang="ja-JP" altLang="en-US" sz="1400" dirty="0">
                <a:solidFill>
                  <a:schemeClr val="accent3">
                    <a:lumMod val="50000"/>
                  </a:schemeClr>
                </a:solidFill>
                <a:latin typeface="+mn-ea"/>
              </a:rPr>
              <a:t>が当選。</a:t>
            </a:r>
            <a:endParaRPr lang="ja-JP" altLang="en-US" sz="1400" dirty="0">
              <a:latin typeface="+mn-ea"/>
            </a:endParaRPr>
          </a:p>
        </p:txBody>
      </p:sp>
      <p:sp>
        <p:nvSpPr>
          <p:cNvPr id="7" name="フッター プレースホルダー 6">
            <a:extLst>
              <a:ext uri="{FF2B5EF4-FFF2-40B4-BE49-F238E27FC236}">
                <a16:creationId xmlns:a16="http://schemas.microsoft.com/office/drawing/2014/main" id="{C4E2F797-2E47-4626-A8BB-38B7F5F64962}"/>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2" name="スライド番号プレースホルダー 11">
            <a:extLst>
              <a:ext uri="{FF2B5EF4-FFF2-40B4-BE49-F238E27FC236}">
                <a16:creationId xmlns:a16="http://schemas.microsoft.com/office/drawing/2014/main" id="{520EBA2B-7812-4442-891B-C6921405B786}"/>
              </a:ext>
            </a:extLst>
          </p:cNvPr>
          <p:cNvSpPr>
            <a:spLocks noGrp="1"/>
          </p:cNvSpPr>
          <p:nvPr>
            <p:ph type="sldNum" sz="quarter" idx="12"/>
          </p:nvPr>
        </p:nvSpPr>
        <p:spPr/>
        <p:txBody>
          <a:bodyPr/>
          <a:lstStyle/>
          <a:p>
            <a:fld id="{56FF0F62-A5BD-45C7-AD15-390B3C90002B}" type="slidenum">
              <a:rPr lang="ja-JP" altLang="en-US" smtClean="0"/>
              <a:pPr/>
              <a:t>31</a:t>
            </a:fld>
            <a:endParaRPr lang="ja-JP" altLang="en-US"/>
          </a:p>
        </p:txBody>
      </p:sp>
      <p:sp>
        <p:nvSpPr>
          <p:cNvPr id="13" name="テキスト ボックス 12">
            <a:extLst>
              <a:ext uri="{FF2B5EF4-FFF2-40B4-BE49-F238E27FC236}">
                <a16:creationId xmlns:a16="http://schemas.microsoft.com/office/drawing/2014/main" id="{0BFC5797-E893-4BC9-8119-892F100DE4DB}"/>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第</a:t>
            </a:r>
            <a:r>
              <a:rPr lang="en-US" altLang="ja-JP" sz="2400" b="1" dirty="0">
                <a:solidFill>
                  <a:schemeClr val="bg1">
                    <a:lumMod val="50000"/>
                  </a:schemeClr>
                </a:solidFill>
                <a:latin typeface="+mj-ea"/>
              </a:rPr>
              <a:t>26</a:t>
            </a:r>
            <a:r>
              <a:rPr lang="ja-JP" altLang="en-US" sz="2400" b="1" dirty="0">
                <a:solidFill>
                  <a:schemeClr val="bg1">
                    <a:lumMod val="50000"/>
                  </a:schemeClr>
                </a:solidFill>
                <a:latin typeface="+mj-ea"/>
              </a:rPr>
              <a:t>回参議院選挙の取り組みのまとめ（抜粋）</a:t>
            </a:r>
            <a:endParaRPr lang="en-US" altLang="ja-JP" sz="2400" b="1" dirty="0">
              <a:solidFill>
                <a:schemeClr val="bg1">
                  <a:lumMod val="50000"/>
                </a:schemeClr>
              </a:solidFill>
              <a:latin typeface="+mj-ea"/>
            </a:endParaRPr>
          </a:p>
        </p:txBody>
      </p:sp>
      <p:sp>
        <p:nvSpPr>
          <p:cNvPr id="14" name="角丸四角形 5">
            <a:extLst>
              <a:ext uri="{FF2B5EF4-FFF2-40B4-BE49-F238E27FC236}">
                <a16:creationId xmlns:a16="http://schemas.microsoft.com/office/drawing/2014/main" id="{7005AD44-11F9-4444-8A62-528D085B4F4B}"/>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31A1D45-4A18-4640-9F8D-B4303C402F70}"/>
              </a:ext>
            </a:extLst>
          </p:cNvPr>
          <p:cNvSpPr txBox="1"/>
          <p:nvPr/>
        </p:nvSpPr>
        <p:spPr>
          <a:xfrm>
            <a:off x="7289800" y="72452"/>
            <a:ext cx="1691830" cy="415498"/>
          </a:xfrm>
          <a:prstGeom prst="rect">
            <a:avLst/>
          </a:prstGeom>
          <a:noFill/>
        </p:spPr>
        <p:txBody>
          <a:bodyPr wrap="square" rtlCol="0">
            <a:spAutoFit/>
          </a:bodyPr>
          <a:lstStyle/>
          <a:p>
            <a:pPr algn="ctr"/>
            <a:r>
              <a:rPr lang="ja-JP" altLang="en-US" sz="1050" b="1" dirty="0">
                <a:solidFill>
                  <a:schemeClr val="bg1"/>
                </a:solidFill>
                <a:latin typeface="メイリオ" panose="020B0604030504040204" pitchFamily="50" charset="-128"/>
                <a:ea typeface="メイリオ" panose="020B0604030504040204" pitchFamily="50" charset="-128"/>
              </a:rPr>
              <a:t>「第</a:t>
            </a:r>
            <a:r>
              <a:rPr lang="en-US" altLang="ja-JP" sz="1050" b="1" dirty="0">
                <a:solidFill>
                  <a:schemeClr val="bg1"/>
                </a:solidFill>
                <a:latin typeface="メイリオ" panose="020B0604030504040204" pitchFamily="50" charset="-128"/>
                <a:ea typeface="メイリオ" panose="020B0604030504040204" pitchFamily="50" charset="-128"/>
              </a:rPr>
              <a:t>26</a:t>
            </a:r>
            <a:r>
              <a:rPr lang="ja-JP" altLang="en-US" sz="1050" b="1" dirty="0">
                <a:solidFill>
                  <a:schemeClr val="bg1"/>
                </a:solidFill>
                <a:latin typeface="メイリオ" panose="020B0604030504040204" pitchFamily="50" charset="-128"/>
                <a:ea typeface="メイリオ" panose="020B0604030504040204" pitchFamily="50" charset="-128"/>
              </a:rPr>
              <a:t>回参議院選挙の</a:t>
            </a:r>
            <a:br>
              <a:rPr lang="ja-JP" altLang="en-US" sz="1050" b="1" dirty="0">
                <a:solidFill>
                  <a:schemeClr val="bg1"/>
                </a:solidFill>
                <a:latin typeface="メイリオ" panose="020B0604030504040204" pitchFamily="50" charset="-128"/>
                <a:ea typeface="メイリオ" panose="020B0604030504040204" pitchFamily="50" charset="-128"/>
              </a:rPr>
            </a:br>
            <a:r>
              <a:rPr lang="ja-JP" altLang="en-US" sz="1050" b="1" dirty="0">
                <a:solidFill>
                  <a:schemeClr val="bg1"/>
                </a:solidFill>
                <a:latin typeface="メイリオ" panose="020B0604030504040204" pitchFamily="50" charset="-128"/>
                <a:ea typeface="メイリオ" panose="020B0604030504040204" pitchFamily="50" charset="-128"/>
              </a:rPr>
              <a:t>取り組みのまとめ」より</a:t>
            </a:r>
            <a:endParaRPr kumimoji="1" lang="ja-JP" altLang="en-US" sz="1050" b="1" dirty="0">
              <a:solidFill>
                <a:schemeClr val="bg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5D74D205-14AC-4D45-B85C-3C5644A3D22B}"/>
              </a:ext>
            </a:extLst>
          </p:cNvPr>
          <p:cNvSpPr/>
          <p:nvPr/>
        </p:nvSpPr>
        <p:spPr>
          <a:xfrm>
            <a:off x="1490077" y="4870199"/>
            <a:ext cx="6138089" cy="1012755"/>
          </a:xfrm>
          <a:prstGeom prst="rect">
            <a:avLst/>
          </a:prstGeom>
          <a:solidFill>
            <a:schemeClr val="accent2">
              <a:lumMod val="40000"/>
              <a:lumOff val="60000"/>
            </a:schemeClr>
          </a:solidFill>
        </p:spPr>
        <p:txBody>
          <a:bodyPr wrap="square" lIns="144000" tIns="72000" rIns="144000" bIns="108000">
            <a:spAutoFit/>
          </a:bodyPr>
          <a:lstStyle/>
          <a:p>
            <a:r>
              <a:rPr lang="ja-JP" altLang="en-US" b="1" dirty="0"/>
              <a:t>比例代表選挙で構成組織が擁立した候補者９名の必勝を最優先に全組織が一丸となって取り組む決意で臨んだが、全員当選とならなかったことは痛恨の極み。</a:t>
            </a:r>
          </a:p>
        </p:txBody>
      </p:sp>
      <p:sp>
        <p:nvSpPr>
          <p:cNvPr id="19" name="テキスト ボックス 18">
            <a:extLst>
              <a:ext uri="{FF2B5EF4-FFF2-40B4-BE49-F238E27FC236}">
                <a16:creationId xmlns:a16="http://schemas.microsoft.com/office/drawing/2014/main" id="{A52553DE-0B45-4F42-B4EA-266B7DD89BCB}"/>
              </a:ext>
            </a:extLst>
          </p:cNvPr>
          <p:cNvSpPr txBox="1"/>
          <p:nvPr/>
        </p:nvSpPr>
        <p:spPr>
          <a:xfrm>
            <a:off x="448788" y="3373268"/>
            <a:ext cx="8220669" cy="1220847"/>
          </a:xfrm>
          <a:prstGeom prst="rect">
            <a:avLst/>
          </a:prstGeom>
          <a:noFill/>
        </p:spPr>
        <p:txBody>
          <a:bodyPr wrap="square" rtlCol="0">
            <a:spAutoFit/>
          </a:bodyPr>
          <a:lstStyle/>
          <a:p>
            <a:pPr marL="285750" indent="-285750">
              <a:lnSpc>
                <a:spcPts val="2200"/>
              </a:lnSpc>
              <a:buFont typeface="Wingdings" panose="05000000000000000000" pitchFamily="2" charset="2"/>
              <a:buChar char="n"/>
            </a:pPr>
            <a:r>
              <a:rPr lang="ja-JP" altLang="en-US" sz="1600" dirty="0">
                <a:solidFill>
                  <a:schemeClr val="accent3">
                    <a:lumMod val="50000"/>
                  </a:schemeClr>
                </a:solidFill>
                <a:latin typeface="+mn-ea"/>
              </a:rPr>
              <a:t>比例代表選挙で連合構成組織擁立候補者が獲得した個人名票は</a:t>
            </a:r>
            <a:r>
              <a:rPr lang="en-US" altLang="ja-JP" sz="1600" dirty="0">
                <a:solidFill>
                  <a:schemeClr val="accent3">
                    <a:lumMod val="50000"/>
                  </a:schemeClr>
                </a:solidFill>
                <a:latin typeface="+mn-ea"/>
              </a:rPr>
              <a:t>1,525,800</a:t>
            </a:r>
            <a:r>
              <a:rPr lang="ja-JP" altLang="en-US" sz="1600" dirty="0">
                <a:solidFill>
                  <a:schemeClr val="accent3">
                    <a:lumMod val="50000"/>
                  </a:schemeClr>
                </a:solidFill>
                <a:latin typeface="+mn-ea"/>
              </a:rPr>
              <a:t>票となり、１構成組織平均の</a:t>
            </a:r>
            <a:r>
              <a:rPr lang="en-US" altLang="ja-JP" sz="1600" dirty="0">
                <a:solidFill>
                  <a:schemeClr val="accent3">
                    <a:lumMod val="50000"/>
                  </a:schemeClr>
                </a:solidFill>
                <a:latin typeface="+mn-ea"/>
              </a:rPr>
              <a:t>169,533</a:t>
            </a:r>
            <a:r>
              <a:rPr lang="ja-JP" altLang="en-US" sz="1600" dirty="0">
                <a:solidFill>
                  <a:schemeClr val="accent3">
                    <a:lumMod val="50000"/>
                  </a:schemeClr>
                </a:solidFill>
                <a:latin typeface="+mn-ea"/>
              </a:rPr>
              <a:t>票は</a:t>
            </a:r>
            <a:r>
              <a:rPr lang="en-US" altLang="ja-JP" sz="1600" dirty="0">
                <a:solidFill>
                  <a:schemeClr val="accent3">
                    <a:lumMod val="50000"/>
                  </a:schemeClr>
                </a:solidFill>
                <a:latin typeface="+mn-ea"/>
              </a:rPr>
              <a:t>2010</a:t>
            </a:r>
            <a:r>
              <a:rPr lang="ja-JP" altLang="en-US" sz="1600" dirty="0">
                <a:solidFill>
                  <a:schemeClr val="accent3">
                    <a:lumMod val="50000"/>
                  </a:schemeClr>
                </a:solidFill>
                <a:latin typeface="+mn-ea"/>
              </a:rPr>
              <a:t>年の第</a:t>
            </a:r>
            <a:r>
              <a:rPr lang="en-US" altLang="ja-JP" sz="1600" dirty="0">
                <a:solidFill>
                  <a:schemeClr val="accent3">
                    <a:lumMod val="50000"/>
                  </a:schemeClr>
                </a:solidFill>
                <a:latin typeface="+mn-ea"/>
              </a:rPr>
              <a:t>22</a:t>
            </a:r>
            <a:r>
              <a:rPr lang="ja-JP" altLang="en-US" sz="1600" dirty="0">
                <a:solidFill>
                  <a:schemeClr val="accent3">
                    <a:lumMod val="50000"/>
                  </a:schemeClr>
                </a:solidFill>
                <a:latin typeface="+mn-ea"/>
              </a:rPr>
              <a:t>回参議院選挙に次いで低い水準となった（</a:t>
            </a:r>
            <a:r>
              <a:rPr lang="en-US" altLang="ja-JP" sz="1600" dirty="0">
                <a:solidFill>
                  <a:schemeClr val="accent3">
                    <a:lumMod val="50000"/>
                  </a:schemeClr>
                </a:solidFill>
                <a:latin typeface="+mn-ea"/>
              </a:rPr>
              <a:t>1,525,800</a:t>
            </a:r>
            <a:r>
              <a:rPr lang="ja-JP" altLang="en-US" sz="1600" dirty="0">
                <a:solidFill>
                  <a:schemeClr val="accent3">
                    <a:lumMod val="50000"/>
                  </a:schemeClr>
                </a:solidFill>
                <a:latin typeface="+mn-ea"/>
              </a:rPr>
              <a:t>票は過去最低。ただし、今回は</a:t>
            </a:r>
            <a:r>
              <a:rPr lang="en-US" altLang="ja-JP" sz="1600" dirty="0">
                <a:solidFill>
                  <a:schemeClr val="accent3">
                    <a:lumMod val="50000"/>
                  </a:schemeClr>
                </a:solidFill>
                <a:latin typeface="+mn-ea"/>
              </a:rPr>
              <a:t>9</a:t>
            </a:r>
            <a:r>
              <a:rPr lang="ja-JP" altLang="en-US" sz="1600" dirty="0">
                <a:solidFill>
                  <a:schemeClr val="accent3">
                    <a:lumMod val="50000"/>
                  </a:schemeClr>
                </a:solidFill>
                <a:latin typeface="+mn-ea"/>
              </a:rPr>
              <a:t>名で、第</a:t>
            </a:r>
            <a:r>
              <a:rPr lang="en-US" altLang="ja-JP" sz="1600" dirty="0">
                <a:solidFill>
                  <a:schemeClr val="accent3">
                    <a:lumMod val="50000"/>
                  </a:schemeClr>
                </a:solidFill>
                <a:latin typeface="+mn-ea"/>
              </a:rPr>
              <a:t>22</a:t>
            </a:r>
            <a:r>
              <a:rPr lang="ja-JP" altLang="en-US" sz="1600" dirty="0">
                <a:solidFill>
                  <a:schemeClr val="accent3">
                    <a:lumMod val="50000"/>
                  </a:schemeClr>
                </a:solidFill>
                <a:latin typeface="+mn-ea"/>
              </a:rPr>
              <a:t>回参議院選挙は</a:t>
            </a:r>
            <a:r>
              <a:rPr lang="en-US" altLang="ja-JP" sz="1600" dirty="0">
                <a:solidFill>
                  <a:schemeClr val="accent3">
                    <a:lumMod val="50000"/>
                  </a:schemeClr>
                </a:solidFill>
                <a:latin typeface="+mn-ea"/>
              </a:rPr>
              <a:t>11</a:t>
            </a:r>
            <a:r>
              <a:rPr lang="ja-JP" altLang="en-US" sz="1600" dirty="0">
                <a:solidFill>
                  <a:schemeClr val="accent3">
                    <a:lumMod val="50000"/>
                  </a:schemeClr>
                </a:solidFill>
                <a:latin typeface="+mn-ea"/>
              </a:rPr>
              <a:t>名で</a:t>
            </a:r>
            <a:r>
              <a:rPr lang="en-US" altLang="ja-JP" sz="1600" dirty="0">
                <a:solidFill>
                  <a:schemeClr val="accent3">
                    <a:lumMod val="50000"/>
                  </a:schemeClr>
                </a:solidFill>
                <a:latin typeface="+mn-ea"/>
              </a:rPr>
              <a:t>1,589,546</a:t>
            </a:r>
            <a:r>
              <a:rPr lang="ja-JP" altLang="en-US" sz="1600" dirty="0">
                <a:solidFill>
                  <a:schemeClr val="accent3">
                    <a:lumMod val="50000"/>
                  </a:schemeClr>
                </a:solidFill>
                <a:latin typeface="+mn-ea"/>
              </a:rPr>
              <a:t>票）。</a:t>
            </a:r>
            <a:endParaRPr lang="ja-JP" altLang="en-US" sz="1600" dirty="0">
              <a:latin typeface="+mn-ea"/>
            </a:endParaRPr>
          </a:p>
        </p:txBody>
      </p:sp>
    </p:spTree>
    <p:extLst>
      <p:ext uri="{BB962C8B-B14F-4D97-AF65-F5344CB8AC3E}">
        <p14:creationId xmlns:p14="http://schemas.microsoft.com/office/powerpoint/2010/main" val="1700836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74544" y="658614"/>
            <a:ext cx="5422673" cy="3154774"/>
          </a:xfrm>
          <a:prstGeom prst="rect">
            <a:avLst/>
          </a:prstGeom>
          <a:noFill/>
        </p:spPr>
        <p:txBody>
          <a:bodyPr wrap="square" rtlCol="0">
            <a:spAutoFit/>
          </a:bodyPr>
          <a:lstStyle/>
          <a:p>
            <a:pPr>
              <a:lnSpc>
                <a:spcPts val="2200"/>
              </a:lnSpc>
            </a:pPr>
            <a:r>
              <a:rPr lang="ja-JP" altLang="en-US" b="1" dirty="0">
                <a:solidFill>
                  <a:srgbClr val="00B0F0"/>
                </a:solidFill>
              </a:rPr>
              <a:t>日常の地道な活動の積み重ね</a:t>
            </a:r>
            <a:endParaRPr lang="ja-JP" altLang="en-US" dirty="0"/>
          </a:p>
          <a:p>
            <a:pPr marL="285750" indent="-285750">
              <a:lnSpc>
                <a:spcPts val="2200"/>
              </a:lnSpc>
              <a:buFont typeface="Wingdings" panose="05000000000000000000" pitchFamily="2" charset="2"/>
              <a:buChar char="n"/>
            </a:pPr>
            <a:r>
              <a:rPr lang="ja-JP" altLang="en-US" sz="1600" dirty="0">
                <a:solidFill>
                  <a:schemeClr val="accent3">
                    <a:lumMod val="50000"/>
                  </a:schemeClr>
                </a:solidFill>
                <a:latin typeface="+mn-ea"/>
              </a:rPr>
              <a:t>連合運動への理解促進を含めて政治教育を充実させるとともに、右図のサイクルをより見える</a:t>
            </a:r>
            <a:r>
              <a:rPr lang="ja-JP" altLang="en-US" sz="1600" dirty="0" err="1">
                <a:solidFill>
                  <a:schemeClr val="accent3">
                    <a:lumMod val="50000"/>
                  </a:schemeClr>
                </a:solidFill>
                <a:latin typeface="+mn-ea"/>
              </a:rPr>
              <a:t>化する</a:t>
            </a:r>
            <a:r>
              <a:rPr lang="ja-JP" altLang="en-US" sz="1600" dirty="0">
                <a:solidFill>
                  <a:schemeClr val="accent3">
                    <a:lumMod val="50000"/>
                  </a:schemeClr>
                </a:solidFill>
                <a:latin typeface="+mn-ea"/>
              </a:rPr>
              <a:t>ことが必要である。加えて、候補者や議員との直接の対話の機会を設けることも重要である。</a:t>
            </a:r>
          </a:p>
          <a:p>
            <a:pPr marL="285750" indent="-285750">
              <a:lnSpc>
                <a:spcPts val="2200"/>
              </a:lnSpc>
              <a:buFont typeface="Wingdings" panose="05000000000000000000" pitchFamily="2" charset="2"/>
              <a:buChar char="n"/>
            </a:pPr>
            <a:r>
              <a:rPr lang="ja-JP" altLang="en-US" sz="1600" dirty="0">
                <a:solidFill>
                  <a:schemeClr val="accent3">
                    <a:lumMod val="50000"/>
                  </a:schemeClr>
                </a:solidFill>
                <a:latin typeface="+mn-ea"/>
              </a:rPr>
              <a:t>職場を原点にそのような活動を日常的に積み重ねることが、組合員の政治への関心喚起と実際の投票行動につながる。全国で多くの構成組織出身の候補者が立候補する第</a:t>
            </a:r>
            <a:r>
              <a:rPr lang="en-US" altLang="ja-JP" sz="1600" dirty="0">
                <a:solidFill>
                  <a:schemeClr val="accent3">
                    <a:lumMod val="50000"/>
                  </a:schemeClr>
                </a:solidFill>
                <a:latin typeface="+mn-ea"/>
              </a:rPr>
              <a:t>20</a:t>
            </a:r>
            <a:r>
              <a:rPr lang="ja-JP" altLang="en-US" sz="1600" dirty="0">
                <a:solidFill>
                  <a:schemeClr val="accent3">
                    <a:lumMod val="50000"/>
                  </a:schemeClr>
                </a:solidFill>
                <a:latin typeface="+mn-ea"/>
              </a:rPr>
              <a:t>回統一地方選挙に向けて取り組みを強化し、働く者・生活者の立場に立つ政治勢力の拡大につなげていかなければならない。</a:t>
            </a:r>
            <a:endParaRPr lang="ja-JP" altLang="en-US" sz="1400" dirty="0">
              <a:latin typeface="+mn-ea"/>
            </a:endParaRPr>
          </a:p>
        </p:txBody>
      </p:sp>
      <p:sp>
        <p:nvSpPr>
          <p:cNvPr id="7" name="フッター プレースホルダー 6">
            <a:extLst>
              <a:ext uri="{FF2B5EF4-FFF2-40B4-BE49-F238E27FC236}">
                <a16:creationId xmlns:a16="http://schemas.microsoft.com/office/drawing/2014/main" id="{C4E2F797-2E47-4626-A8BB-38B7F5F64962}"/>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2" name="スライド番号プレースホルダー 11">
            <a:extLst>
              <a:ext uri="{FF2B5EF4-FFF2-40B4-BE49-F238E27FC236}">
                <a16:creationId xmlns:a16="http://schemas.microsoft.com/office/drawing/2014/main" id="{520EBA2B-7812-4442-891B-C6921405B786}"/>
              </a:ext>
            </a:extLst>
          </p:cNvPr>
          <p:cNvSpPr>
            <a:spLocks noGrp="1"/>
          </p:cNvSpPr>
          <p:nvPr>
            <p:ph type="sldNum" sz="quarter" idx="12"/>
          </p:nvPr>
        </p:nvSpPr>
        <p:spPr/>
        <p:txBody>
          <a:bodyPr/>
          <a:lstStyle/>
          <a:p>
            <a:fld id="{56FF0F62-A5BD-45C7-AD15-390B3C90002B}" type="slidenum">
              <a:rPr lang="ja-JP" altLang="en-US" smtClean="0"/>
              <a:pPr/>
              <a:t>32</a:t>
            </a:fld>
            <a:endParaRPr lang="ja-JP" altLang="en-US"/>
          </a:p>
        </p:txBody>
      </p:sp>
      <p:sp>
        <p:nvSpPr>
          <p:cNvPr id="13" name="テキスト ボックス 12">
            <a:extLst>
              <a:ext uri="{FF2B5EF4-FFF2-40B4-BE49-F238E27FC236}">
                <a16:creationId xmlns:a16="http://schemas.microsoft.com/office/drawing/2014/main" id="{0BFC5797-E893-4BC9-8119-892F100DE4DB}"/>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第</a:t>
            </a:r>
            <a:r>
              <a:rPr lang="en-US" altLang="ja-JP" sz="2400" b="1" dirty="0">
                <a:solidFill>
                  <a:schemeClr val="bg1">
                    <a:lumMod val="50000"/>
                  </a:schemeClr>
                </a:solidFill>
                <a:latin typeface="+mj-ea"/>
              </a:rPr>
              <a:t>26</a:t>
            </a:r>
            <a:r>
              <a:rPr lang="ja-JP" altLang="en-US" sz="2400" b="1" dirty="0">
                <a:solidFill>
                  <a:schemeClr val="bg1">
                    <a:lumMod val="50000"/>
                  </a:schemeClr>
                </a:solidFill>
                <a:latin typeface="+mj-ea"/>
              </a:rPr>
              <a:t>回参議院選挙の取り組みのまとめ（抜粋）</a:t>
            </a:r>
            <a:endParaRPr lang="en-US" altLang="ja-JP" sz="2400" b="1" dirty="0">
              <a:solidFill>
                <a:schemeClr val="bg1">
                  <a:lumMod val="50000"/>
                </a:schemeClr>
              </a:solidFill>
              <a:latin typeface="+mj-ea"/>
            </a:endParaRPr>
          </a:p>
        </p:txBody>
      </p:sp>
      <p:sp>
        <p:nvSpPr>
          <p:cNvPr id="14" name="角丸四角形 5">
            <a:extLst>
              <a:ext uri="{FF2B5EF4-FFF2-40B4-BE49-F238E27FC236}">
                <a16:creationId xmlns:a16="http://schemas.microsoft.com/office/drawing/2014/main" id="{7005AD44-11F9-4444-8A62-528D085B4F4B}"/>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31A1D45-4A18-4640-9F8D-B4303C402F70}"/>
              </a:ext>
            </a:extLst>
          </p:cNvPr>
          <p:cNvSpPr txBox="1"/>
          <p:nvPr/>
        </p:nvSpPr>
        <p:spPr>
          <a:xfrm>
            <a:off x="7289800" y="72452"/>
            <a:ext cx="1691830" cy="430887"/>
          </a:xfrm>
          <a:prstGeom prst="rect">
            <a:avLst/>
          </a:prstGeom>
          <a:noFill/>
        </p:spPr>
        <p:txBody>
          <a:bodyPr wrap="square" rtlCol="0">
            <a:spAutoFit/>
          </a:bodyPr>
          <a:lstStyle/>
          <a:p>
            <a:pPr algn="ctr"/>
            <a:r>
              <a:rPr lang="ja-JP" altLang="en-US" sz="1050" b="1" dirty="0">
                <a:solidFill>
                  <a:schemeClr val="bg1"/>
                </a:solidFill>
                <a:latin typeface="メイリオ" panose="020B0604030504040204" pitchFamily="50" charset="-128"/>
                <a:ea typeface="メイリオ" panose="020B0604030504040204" pitchFamily="50" charset="-128"/>
              </a:rPr>
              <a:t>「第</a:t>
            </a:r>
            <a:r>
              <a:rPr lang="en-US" altLang="ja-JP" sz="1050" b="1" dirty="0">
                <a:solidFill>
                  <a:schemeClr val="bg1"/>
                </a:solidFill>
                <a:latin typeface="メイリオ" panose="020B0604030504040204" pitchFamily="50" charset="-128"/>
                <a:ea typeface="メイリオ" panose="020B0604030504040204" pitchFamily="50" charset="-128"/>
              </a:rPr>
              <a:t>26</a:t>
            </a:r>
            <a:r>
              <a:rPr lang="ja-JP" altLang="en-US" sz="1050" b="1" dirty="0">
                <a:solidFill>
                  <a:schemeClr val="bg1"/>
                </a:solidFill>
                <a:latin typeface="メイリオ" panose="020B0604030504040204" pitchFamily="50" charset="-128"/>
                <a:ea typeface="メイリオ" panose="020B0604030504040204" pitchFamily="50" charset="-128"/>
              </a:rPr>
              <a:t>回参議院選挙の</a:t>
            </a:r>
            <a:br>
              <a:rPr lang="ja-JP" altLang="en-US" sz="1050" b="1" dirty="0">
                <a:solidFill>
                  <a:schemeClr val="bg1"/>
                </a:solidFill>
                <a:latin typeface="メイリオ" panose="020B0604030504040204" pitchFamily="50" charset="-128"/>
                <a:ea typeface="メイリオ" panose="020B0604030504040204" pitchFamily="50" charset="-128"/>
              </a:rPr>
            </a:br>
            <a:r>
              <a:rPr lang="ja-JP" altLang="en-US" sz="1050" b="1" dirty="0">
                <a:solidFill>
                  <a:schemeClr val="bg1"/>
                </a:solidFill>
                <a:latin typeface="メイリオ" panose="020B0604030504040204" pitchFamily="50" charset="-128"/>
                <a:ea typeface="メイリオ" panose="020B0604030504040204" pitchFamily="50" charset="-128"/>
              </a:rPr>
              <a:t>取り組みのまとめ」より</a:t>
            </a:r>
            <a:endParaRPr kumimoji="1" lang="ja-JP" altLang="en-US" sz="1050" b="1" dirty="0">
              <a:solidFill>
                <a:schemeClr val="bg1"/>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52553DE-0B45-4F42-B4EA-266B7DD89BCB}"/>
              </a:ext>
            </a:extLst>
          </p:cNvPr>
          <p:cNvSpPr txBox="1"/>
          <p:nvPr/>
        </p:nvSpPr>
        <p:spPr>
          <a:xfrm>
            <a:off x="448788" y="3944812"/>
            <a:ext cx="8220669" cy="2308389"/>
          </a:xfrm>
          <a:prstGeom prst="rect">
            <a:avLst/>
          </a:prstGeom>
          <a:noFill/>
        </p:spPr>
        <p:txBody>
          <a:bodyPr wrap="square" rtlCol="0">
            <a:spAutoFit/>
          </a:bodyPr>
          <a:lstStyle/>
          <a:p>
            <a:pPr>
              <a:lnSpc>
                <a:spcPts val="2200"/>
              </a:lnSpc>
            </a:pPr>
            <a:r>
              <a:rPr lang="ja-JP" altLang="en-US" b="1" dirty="0">
                <a:solidFill>
                  <a:srgbClr val="00B0F0"/>
                </a:solidFill>
              </a:rPr>
              <a:t>連合の立ち位置を自覚し、政策に賛同する政党・政治家を支援する営みの追求</a:t>
            </a:r>
            <a:endParaRPr lang="ja-JP" altLang="en-US" dirty="0"/>
          </a:p>
          <a:p>
            <a:pPr marL="285750" indent="-285750">
              <a:lnSpc>
                <a:spcPts val="2200"/>
              </a:lnSpc>
              <a:buFont typeface="Wingdings" panose="05000000000000000000" pitchFamily="2" charset="2"/>
              <a:buChar char="n"/>
            </a:pPr>
            <a:r>
              <a:rPr lang="ja-JP" altLang="en-US" sz="1600" dirty="0">
                <a:solidFill>
                  <a:schemeClr val="accent3">
                    <a:lumMod val="50000"/>
                  </a:schemeClr>
                </a:solidFill>
                <a:latin typeface="+mn-ea"/>
              </a:rPr>
              <a:t>連合をはじめ労働組合自身も社会の不条理に対して声を上げ、実際に行動を起こせているか、また、そのようなことを通じて組合員からの共感が得られ、期待に応えられる存在になっているかを率直に省みる必要がある。</a:t>
            </a:r>
            <a:endParaRPr lang="en-US" altLang="ja-JP" sz="1600" dirty="0">
              <a:solidFill>
                <a:schemeClr val="accent3">
                  <a:lumMod val="50000"/>
                </a:schemeClr>
              </a:solidFill>
              <a:latin typeface="+mn-ea"/>
            </a:endParaRPr>
          </a:p>
          <a:p>
            <a:pPr marL="285750" indent="-285750">
              <a:lnSpc>
                <a:spcPts val="2200"/>
              </a:lnSpc>
              <a:buFont typeface="Wingdings" panose="05000000000000000000" pitchFamily="2" charset="2"/>
              <a:buChar char="n"/>
            </a:pPr>
            <a:r>
              <a:rPr lang="ja-JP" altLang="en-US" sz="1600" dirty="0">
                <a:solidFill>
                  <a:schemeClr val="accent3">
                    <a:lumMod val="50000"/>
                  </a:schemeClr>
                </a:solidFill>
                <a:latin typeface="+mn-ea"/>
              </a:rPr>
              <a:t>今一度、連合が置かれている現実に向き合い、本来の立ち位置を自覚したうえで、組合員に寄り添い、職場や生活の場における課題を丁寧にくみ上げ、政策として打ち出し、それに賛同する政党・政治家を支援していくという営みを追求することが、これから先の選挙を闘ううえでも重要である。</a:t>
            </a:r>
          </a:p>
        </p:txBody>
      </p:sp>
      <p:grpSp>
        <p:nvGrpSpPr>
          <p:cNvPr id="27" name="グループ化 26">
            <a:extLst>
              <a:ext uri="{FF2B5EF4-FFF2-40B4-BE49-F238E27FC236}">
                <a16:creationId xmlns:a16="http://schemas.microsoft.com/office/drawing/2014/main" id="{AE51F31C-65D2-4E35-82E8-326D18E5D0B8}"/>
              </a:ext>
            </a:extLst>
          </p:cNvPr>
          <p:cNvGrpSpPr/>
          <p:nvPr/>
        </p:nvGrpSpPr>
        <p:grpSpPr>
          <a:xfrm>
            <a:off x="5749864" y="1344136"/>
            <a:ext cx="3351441" cy="2402242"/>
            <a:chOff x="5792559" y="1015618"/>
            <a:chExt cx="3351441" cy="2402242"/>
          </a:xfrm>
        </p:grpSpPr>
        <p:sp>
          <p:nvSpPr>
            <p:cNvPr id="26" name="楕円 25">
              <a:extLst>
                <a:ext uri="{FF2B5EF4-FFF2-40B4-BE49-F238E27FC236}">
                  <a16:creationId xmlns:a16="http://schemas.microsoft.com/office/drawing/2014/main" id="{9469A9A3-FE9A-492A-AD0A-25F2A0DD90B5}"/>
                </a:ext>
              </a:extLst>
            </p:cNvPr>
            <p:cNvSpPr/>
            <p:nvPr/>
          </p:nvSpPr>
          <p:spPr>
            <a:xfrm rot="19031794">
              <a:off x="5949021" y="1390133"/>
              <a:ext cx="3056393" cy="1498157"/>
            </a:xfrm>
            <a:prstGeom prst="ellipse">
              <a:avLst/>
            </a:prstGeom>
            <a:no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55B0615C-4378-4A20-980B-5653DE1CFF25}"/>
                </a:ext>
              </a:extLst>
            </p:cNvPr>
            <p:cNvSpPr/>
            <p:nvPr/>
          </p:nvSpPr>
          <p:spPr>
            <a:xfrm>
              <a:off x="7914118" y="1500326"/>
              <a:ext cx="1127912" cy="48390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B809D399-5954-49DC-AD6C-3D776D2402F6}"/>
                </a:ext>
              </a:extLst>
            </p:cNvPr>
            <p:cNvSpPr/>
            <p:nvPr/>
          </p:nvSpPr>
          <p:spPr>
            <a:xfrm>
              <a:off x="7780146" y="2228327"/>
              <a:ext cx="1127912" cy="48390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0283E52C-A46C-4EFB-A26F-39CD57C1C734}"/>
                </a:ext>
              </a:extLst>
            </p:cNvPr>
            <p:cNvSpPr/>
            <p:nvPr/>
          </p:nvSpPr>
          <p:spPr>
            <a:xfrm>
              <a:off x="6641714" y="2882097"/>
              <a:ext cx="1127912" cy="48390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0D29AF8-2077-402C-9249-AC154CC9497F}"/>
                </a:ext>
              </a:extLst>
            </p:cNvPr>
            <p:cNvSpPr/>
            <p:nvPr/>
          </p:nvSpPr>
          <p:spPr>
            <a:xfrm>
              <a:off x="5890464" y="2216201"/>
              <a:ext cx="1127912" cy="48390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C8D974CC-5D4F-4514-918C-BCDA47E01BFA}"/>
                </a:ext>
              </a:extLst>
            </p:cNvPr>
            <p:cNvSpPr/>
            <p:nvPr/>
          </p:nvSpPr>
          <p:spPr>
            <a:xfrm>
              <a:off x="6056660" y="1502932"/>
              <a:ext cx="1127912" cy="48390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2B325442-BA47-43EF-AF97-38727F5E48A9}"/>
                </a:ext>
              </a:extLst>
            </p:cNvPr>
            <p:cNvSpPr/>
            <p:nvPr/>
          </p:nvSpPr>
          <p:spPr>
            <a:xfrm>
              <a:off x="7069663" y="1015618"/>
              <a:ext cx="1127912" cy="48390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B61715D-9167-4D4C-85D1-DCDB21ECD2CD}"/>
                </a:ext>
              </a:extLst>
            </p:cNvPr>
            <p:cNvSpPr/>
            <p:nvPr/>
          </p:nvSpPr>
          <p:spPr>
            <a:xfrm>
              <a:off x="7018376" y="1046302"/>
              <a:ext cx="1230487" cy="461665"/>
            </a:xfrm>
            <a:prstGeom prst="rect">
              <a:avLst/>
            </a:prstGeom>
          </p:spPr>
          <p:txBody>
            <a:bodyPr wrap="square">
              <a:spAutoFit/>
            </a:bodyPr>
            <a:lstStyle/>
            <a:p>
              <a:pPr algn="ctr"/>
              <a:r>
                <a:rPr lang="ja-JP" altLang="en-US" sz="1200" b="1" dirty="0">
                  <a:solidFill>
                    <a:schemeClr val="accent3">
                      <a:lumMod val="50000"/>
                    </a:schemeClr>
                  </a:solidFill>
                  <a:latin typeface="+mn-ea"/>
                </a:rPr>
                <a:t>組合員との</a:t>
              </a:r>
              <a:endParaRPr lang="en-US" altLang="ja-JP" sz="1200" b="1" dirty="0">
                <a:solidFill>
                  <a:schemeClr val="accent3">
                    <a:lumMod val="50000"/>
                  </a:schemeClr>
                </a:solidFill>
                <a:latin typeface="+mn-ea"/>
              </a:endParaRPr>
            </a:p>
            <a:p>
              <a:pPr algn="ctr"/>
              <a:r>
                <a:rPr lang="ja-JP" altLang="en-US" sz="1200" b="1" dirty="0">
                  <a:solidFill>
                    <a:schemeClr val="accent3">
                      <a:lumMod val="50000"/>
                    </a:schemeClr>
                  </a:solidFill>
                  <a:latin typeface="+mn-ea"/>
                </a:rPr>
                <a:t>対話</a:t>
              </a:r>
              <a:endParaRPr lang="ja-JP" altLang="en-US" sz="1200" b="1" dirty="0"/>
            </a:p>
          </p:txBody>
        </p:sp>
        <p:sp>
          <p:nvSpPr>
            <p:cNvPr id="5" name="正方形/長方形 4">
              <a:extLst>
                <a:ext uri="{FF2B5EF4-FFF2-40B4-BE49-F238E27FC236}">
                  <a16:creationId xmlns:a16="http://schemas.microsoft.com/office/drawing/2014/main" id="{7F2A8334-81EB-427D-ABDF-B2C7163E7442}"/>
                </a:ext>
              </a:extLst>
            </p:cNvPr>
            <p:cNvSpPr/>
            <p:nvPr/>
          </p:nvSpPr>
          <p:spPr>
            <a:xfrm>
              <a:off x="7769626" y="1368902"/>
              <a:ext cx="1374374" cy="646331"/>
            </a:xfrm>
            <a:prstGeom prst="rect">
              <a:avLst/>
            </a:prstGeom>
          </p:spPr>
          <p:txBody>
            <a:bodyPr wrap="square">
              <a:spAutoFit/>
            </a:bodyPr>
            <a:lstStyle/>
            <a:p>
              <a:pPr algn="ctr"/>
              <a:r>
                <a:rPr lang="ja-JP" altLang="en-US" sz="1200" dirty="0">
                  <a:solidFill>
                    <a:schemeClr val="accent3">
                      <a:lumMod val="50000"/>
                    </a:schemeClr>
                  </a:solidFill>
                  <a:latin typeface="+mn-ea"/>
                </a:rPr>
                <a:t>職場や</a:t>
              </a:r>
              <a:endParaRPr lang="en-US" altLang="ja-JP" sz="1200" dirty="0">
                <a:solidFill>
                  <a:schemeClr val="accent3">
                    <a:lumMod val="50000"/>
                  </a:schemeClr>
                </a:solidFill>
                <a:latin typeface="+mn-ea"/>
              </a:endParaRPr>
            </a:p>
            <a:p>
              <a:pPr algn="ctr"/>
              <a:r>
                <a:rPr lang="ja-JP" altLang="en-US" sz="1200" dirty="0">
                  <a:solidFill>
                    <a:schemeClr val="accent3">
                      <a:lumMod val="50000"/>
                    </a:schemeClr>
                  </a:solidFill>
                  <a:latin typeface="+mn-ea"/>
                </a:rPr>
                <a:t>企業における</a:t>
              </a:r>
              <a:endParaRPr lang="en-US" altLang="ja-JP" sz="1200" dirty="0">
                <a:solidFill>
                  <a:schemeClr val="accent3">
                    <a:lumMod val="50000"/>
                  </a:schemeClr>
                </a:solidFill>
                <a:latin typeface="+mn-ea"/>
              </a:endParaRPr>
            </a:p>
            <a:p>
              <a:pPr algn="ctr"/>
              <a:r>
                <a:rPr lang="ja-JP" altLang="en-US" sz="1200" dirty="0">
                  <a:solidFill>
                    <a:schemeClr val="accent3">
                      <a:lumMod val="50000"/>
                    </a:schemeClr>
                  </a:solidFill>
                  <a:latin typeface="+mn-ea"/>
                </a:rPr>
                <a:t>課題の洗い出し</a:t>
              </a:r>
              <a:endParaRPr lang="ja-JP" altLang="en-US" sz="1200" dirty="0"/>
            </a:p>
          </p:txBody>
        </p:sp>
        <p:sp>
          <p:nvSpPr>
            <p:cNvPr id="9" name="正方形/長方形 8">
              <a:extLst>
                <a:ext uri="{FF2B5EF4-FFF2-40B4-BE49-F238E27FC236}">
                  <a16:creationId xmlns:a16="http://schemas.microsoft.com/office/drawing/2014/main" id="{2F71B77F-4F02-40EC-919F-66C8ACB6E44F}"/>
                </a:ext>
              </a:extLst>
            </p:cNvPr>
            <p:cNvSpPr/>
            <p:nvPr/>
          </p:nvSpPr>
          <p:spPr>
            <a:xfrm>
              <a:off x="7780146" y="2147113"/>
              <a:ext cx="1261884" cy="646331"/>
            </a:xfrm>
            <a:prstGeom prst="rect">
              <a:avLst/>
            </a:prstGeom>
          </p:spPr>
          <p:txBody>
            <a:bodyPr wrap="none">
              <a:spAutoFit/>
            </a:bodyPr>
            <a:lstStyle/>
            <a:p>
              <a:pPr algn="ctr"/>
              <a:r>
                <a:rPr lang="ja-JP" altLang="en-US" sz="1200" dirty="0">
                  <a:solidFill>
                    <a:schemeClr val="accent3">
                      <a:lumMod val="50000"/>
                    </a:schemeClr>
                  </a:solidFill>
                  <a:latin typeface="+mn-ea"/>
                </a:rPr>
                <a:t>政策と</a:t>
              </a:r>
              <a:endParaRPr lang="en-US" altLang="ja-JP" sz="1200" dirty="0">
                <a:solidFill>
                  <a:schemeClr val="accent3">
                    <a:lumMod val="50000"/>
                  </a:schemeClr>
                </a:solidFill>
                <a:latin typeface="+mn-ea"/>
              </a:endParaRPr>
            </a:p>
            <a:p>
              <a:pPr algn="ctr"/>
              <a:r>
                <a:rPr lang="ja-JP" altLang="en-US" sz="1200" dirty="0">
                  <a:solidFill>
                    <a:schemeClr val="accent3">
                      <a:lumMod val="50000"/>
                    </a:schemeClr>
                  </a:solidFill>
                  <a:latin typeface="+mn-ea"/>
                </a:rPr>
                <a:t>取り組み方針の</a:t>
              </a:r>
              <a:endParaRPr lang="en-US" altLang="ja-JP" sz="1200" dirty="0">
                <a:solidFill>
                  <a:schemeClr val="accent3">
                    <a:lumMod val="50000"/>
                  </a:schemeClr>
                </a:solidFill>
                <a:latin typeface="+mn-ea"/>
              </a:endParaRPr>
            </a:p>
            <a:p>
              <a:pPr algn="ctr"/>
              <a:r>
                <a:rPr lang="ja-JP" altLang="en-US" sz="1200" dirty="0">
                  <a:solidFill>
                    <a:schemeClr val="accent3">
                      <a:lumMod val="50000"/>
                    </a:schemeClr>
                  </a:solidFill>
                  <a:latin typeface="+mn-ea"/>
                </a:rPr>
                <a:t>策定</a:t>
              </a:r>
              <a:endParaRPr lang="ja-JP" altLang="en-US" sz="1200" dirty="0"/>
            </a:p>
          </p:txBody>
        </p:sp>
        <p:sp>
          <p:nvSpPr>
            <p:cNvPr id="10" name="正方形/長方形 9">
              <a:extLst>
                <a:ext uri="{FF2B5EF4-FFF2-40B4-BE49-F238E27FC236}">
                  <a16:creationId xmlns:a16="http://schemas.microsoft.com/office/drawing/2014/main" id="{757E900A-B162-421D-B86C-3A96439DC419}"/>
                </a:ext>
              </a:extLst>
            </p:cNvPr>
            <p:cNvSpPr/>
            <p:nvPr/>
          </p:nvSpPr>
          <p:spPr>
            <a:xfrm>
              <a:off x="6319289" y="2771529"/>
              <a:ext cx="1852167" cy="646331"/>
            </a:xfrm>
            <a:prstGeom prst="rect">
              <a:avLst/>
            </a:prstGeom>
          </p:spPr>
          <p:txBody>
            <a:bodyPr wrap="square">
              <a:spAutoFit/>
            </a:bodyPr>
            <a:lstStyle/>
            <a:p>
              <a:pPr algn="ctr"/>
              <a:r>
                <a:rPr lang="ja-JP" altLang="en-US" sz="1200" dirty="0">
                  <a:solidFill>
                    <a:schemeClr val="accent3">
                      <a:lumMod val="50000"/>
                    </a:schemeClr>
                  </a:solidFill>
                  <a:latin typeface="+mn-ea"/>
                </a:rPr>
                <a:t>政府・政党・議員への</a:t>
              </a:r>
              <a:endParaRPr lang="en-US" altLang="ja-JP" sz="1200" dirty="0">
                <a:solidFill>
                  <a:schemeClr val="accent3">
                    <a:lumMod val="50000"/>
                  </a:schemeClr>
                </a:solidFill>
                <a:latin typeface="+mn-ea"/>
              </a:endParaRPr>
            </a:p>
            <a:p>
              <a:pPr algn="ctr"/>
              <a:r>
                <a:rPr lang="ja-JP" altLang="en-US" sz="1200" dirty="0">
                  <a:solidFill>
                    <a:schemeClr val="accent3">
                      <a:lumMod val="50000"/>
                    </a:schemeClr>
                  </a:solidFill>
                  <a:latin typeface="+mn-ea"/>
                </a:rPr>
                <a:t>説明・働きかけと</a:t>
              </a:r>
              <a:endParaRPr lang="en-US" altLang="ja-JP" sz="1200" dirty="0">
                <a:solidFill>
                  <a:schemeClr val="accent3">
                    <a:lumMod val="50000"/>
                  </a:schemeClr>
                </a:solidFill>
                <a:latin typeface="+mn-ea"/>
              </a:endParaRPr>
            </a:p>
            <a:p>
              <a:pPr algn="ctr"/>
              <a:r>
                <a:rPr lang="ja-JP" altLang="en-US" sz="1200" dirty="0">
                  <a:solidFill>
                    <a:schemeClr val="accent3">
                      <a:lumMod val="50000"/>
                    </a:schemeClr>
                  </a:solidFill>
                  <a:latin typeface="+mn-ea"/>
                </a:rPr>
                <a:t>理解の獲得</a:t>
              </a:r>
              <a:endParaRPr lang="ja-JP" altLang="en-US" sz="1200" dirty="0"/>
            </a:p>
          </p:txBody>
        </p:sp>
        <p:sp>
          <p:nvSpPr>
            <p:cNvPr id="16" name="正方形/長方形 15">
              <a:extLst>
                <a:ext uri="{FF2B5EF4-FFF2-40B4-BE49-F238E27FC236}">
                  <a16:creationId xmlns:a16="http://schemas.microsoft.com/office/drawing/2014/main" id="{B208AD38-AB0E-4CAB-BD02-6CB13448C1CE}"/>
                </a:ext>
              </a:extLst>
            </p:cNvPr>
            <p:cNvSpPr/>
            <p:nvPr/>
          </p:nvSpPr>
          <p:spPr>
            <a:xfrm>
              <a:off x="6030692" y="2302251"/>
              <a:ext cx="800219" cy="276999"/>
            </a:xfrm>
            <a:prstGeom prst="rect">
              <a:avLst/>
            </a:prstGeom>
          </p:spPr>
          <p:txBody>
            <a:bodyPr wrap="none">
              <a:spAutoFit/>
            </a:bodyPr>
            <a:lstStyle/>
            <a:p>
              <a:r>
                <a:rPr lang="ja-JP" altLang="en-US" sz="1200" dirty="0">
                  <a:solidFill>
                    <a:schemeClr val="accent3">
                      <a:lumMod val="50000"/>
                    </a:schemeClr>
                  </a:solidFill>
                  <a:latin typeface="+mn-ea"/>
                </a:rPr>
                <a:t>議会対応</a:t>
              </a:r>
              <a:endParaRPr lang="ja-JP" altLang="en-US" sz="1200" dirty="0"/>
            </a:p>
          </p:txBody>
        </p:sp>
        <p:sp>
          <p:nvSpPr>
            <p:cNvPr id="17" name="正方形/長方形 16">
              <a:extLst>
                <a:ext uri="{FF2B5EF4-FFF2-40B4-BE49-F238E27FC236}">
                  <a16:creationId xmlns:a16="http://schemas.microsoft.com/office/drawing/2014/main" id="{521D0EF4-3D37-4A5A-99BF-64182D5105C4}"/>
                </a:ext>
              </a:extLst>
            </p:cNvPr>
            <p:cNvSpPr/>
            <p:nvPr/>
          </p:nvSpPr>
          <p:spPr>
            <a:xfrm>
              <a:off x="5792559" y="1419112"/>
              <a:ext cx="1698310" cy="646331"/>
            </a:xfrm>
            <a:prstGeom prst="rect">
              <a:avLst/>
            </a:prstGeom>
          </p:spPr>
          <p:txBody>
            <a:bodyPr wrap="square">
              <a:spAutoFit/>
            </a:bodyPr>
            <a:lstStyle/>
            <a:p>
              <a:pPr algn="ctr"/>
              <a:r>
                <a:rPr lang="ja-JP" altLang="en-US" sz="1200" dirty="0">
                  <a:solidFill>
                    <a:schemeClr val="accent3">
                      <a:lumMod val="50000"/>
                    </a:schemeClr>
                  </a:solidFill>
                  <a:latin typeface="+mn-ea"/>
                </a:rPr>
                <a:t>取り組み経過と</a:t>
              </a:r>
              <a:endParaRPr lang="en-US" altLang="ja-JP" sz="1200" dirty="0">
                <a:solidFill>
                  <a:schemeClr val="accent3">
                    <a:lumMod val="50000"/>
                  </a:schemeClr>
                </a:solidFill>
                <a:latin typeface="+mn-ea"/>
              </a:endParaRPr>
            </a:p>
            <a:p>
              <a:pPr algn="ctr"/>
              <a:r>
                <a:rPr lang="ja-JP" altLang="en-US" sz="1200" dirty="0">
                  <a:solidFill>
                    <a:schemeClr val="accent3">
                      <a:lumMod val="50000"/>
                    </a:schemeClr>
                  </a:solidFill>
                  <a:latin typeface="+mn-ea"/>
                </a:rPr>
                <a:t>結果の組合員への</a:t>
              </a:r>
              <a:endParaRPr lang="en-US" altLang="ja-JP" sz="1200" dirty="0">
                <a:solidFill>
                  <a:schemeClr val="accent3">
                    <a:lumMod val="50000"/>
                  </a:schemeClr>
                </a:solidFill>
                <a:latin typeface="+mn-ea"/>
              </a:endParaRPr>
            </a:p>
            <a:p>
              <a:pPr algn="ctr"/>
              <a:r>
                <a:rPr lang="ja-JP" altLang="en-US" sz="1200" dirty="0">
                  <a:solidFill>
                    <a:schemeClr val="accent3">
                      <a:lumMod val="50000"/>
                    </a:schemeClr>
                  </a:solidFill>
                  <a:latin typeface="+mn-ea"/>
                </a:rPr>
                <a:t>フィードバック</a:t>
              </a:r>
              <a:endParaRPr lang="ja-JP" altLang="en-US" sz="1200" dirty="0"/>
            </a:p>
          </p:txBody>
        </p:sp>
      </p:grpSp>
      <p:pic>
        <p:nvPicPr>
          <p:cNvPr id="29" name="図 28">
            <a:extLst>
              <a:ext uri="{FF2B5EF4-FFF2-40B4-BE49-F238E27FC236}">
                <a16:creationId xmlns:a16="http://schemas.microsoft.com/office/drawing/2014/main" id="{F1A6418C-D347-4FA6-A6D2-7BCB51FC68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9436" y="2218267"/>
            <a:ext cx="637476" cy="564241"/>
          </a:xfrm>
          <a:prstGeom prst="rect">
            <a:avLst/>
          </a:prstGeom>
        </p:spPr>
      </p:pic>
      <p:sp>
        <p:nvSpPr>
          <p:cNvPr id="3" name="右矢印 2"/>
          <p:cNvSpPr/>
          <p:nvPr/>
        </p:nvSpPr>
        <p:spPr>
          <a:xfrm rot="20642104">
            <a:off x="7704631" y="1014818"/>
            <a:ext cx="400047" cy="163570"/>
          </a:xfrm>
          <a:prstGeom prst="rightArrow">
            <a:avLst>
              <a:gd name="adj1" fmla="val 42097"/>
              <a:gd name="adj2" fmla="val 8221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rot="8604807">
            <a:off x="8004738" y="3289261"/>
            <a:ext cx="400047" cy="163570"/>
          </a:xfrm>
          <a:prstGeom prst="rightArrow">
            <a:avLst>
              <a:gd name="adj1" fmla="val 37179"/>
              <a:gd name="adj2" fmla="val 8820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03389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B395682-90AD-462A-8ED6-74B6BD225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095" y="4245125"/>
            <a:ext cx="3379305" cy="1826190"/>
          </a:xfrm>
          <a:prstGeom prst="rect">
            <a:avLst/>
          </a:prstGeom>
        </p:spPr>
      </p:pic>
      <p:sp>
        <p:nvSpPr>
          <p:cNvPr id="8" name="テキスト ボックス 7"/>
          <p:cNvSpPr txBox="1"/>
          <p:nvPr/>
        </p:nvSpPr>
        <p:spPr>
          <a:xfrm>
            <a:off x="474543" y="658614"/>
            <a:ext cx="8220669" cy="3760004"/>
          </a:xfrm>
          <a:prstGeom prst="rect">
            <a:avLst/>
          </a:prstGeom>
          <a:noFill/>
        </p:spPr>
        <p:txBody>
          <a:bodyPr wrap="square" rtlCol="0">
            <a:spAutoFit/>
          </a:bodyPr>
          <a:lstStyle/>
          <a:p>
            <a:pPr>
              <a:lnSpc>
                <a:spcPts val="2200"/>
              </a:lnSpc>
            </a:pPr>
            <a:r>
              <a:rPr lang="ja-JP" altLang="en-US" b="1" dirty="0">
                <a:solidFill>
                  <a:srgbClr val="00B0F0"/>
                </a:solidFill>
              </a:rPr>
              <a:t>働く者・生活者の立場に立ち、政権を担い得る政治勢力の結集・拡大</a:t>
            </a:r>
            <a:endParaRPr lang="ja-JP" altLang="en-US" dirty="0"/>
          </a:p>
          <a:p>
            <a:pPr marL="285750" indent="-285750">
              <a:lnSpc>
                <a:spcPts val="2200"/>
              </a:lnSpc>
              <a:buFont typeface="Wingdings" panose="05000000000000000000" pitchFamily="2" charset="2"/>
              <a:buChar char="n"/>
            </a:pPr>
            <a:r>
              <a:rPr lang="ja-JP" altLang="en-US" sz="1600" dirty="0">
                <a:solidFill>
                  <a:schemeClr val="accent3">
                    <a:lumMod val="50000"/>
                  </a:schemeClr>
                </a:solidFill>
                <a:latin typeface="+mn-ea"/>
              </a:rPr>
              <a:t>構成組織・地方連合会・連合本部全体で原点に立ち返り、与野党が互いに政策で切磋琢磨する政治体制の確立のために、今後いかなる状況になろうとも引き続き「</a:t>
            </a:r>
            <a:r>
              <a:rPr lang="en-US" altLang="ja-JP" sz="1600" dirty="0">
                <a:solidFill>
                  <a:schemeClr val="accent3">
                    <a:lumMod val="50000"/>
                  </a:schemeClr>
                </a:solidFill>
                <a:latin typeface="+mn-ea"/>
              </a:rPr>
              <a:t>『</a:t>
            </a:r>
            <a:r>
              <a:rPr lang="ja-JP" altLang="en-US" sz="1600" dirty="0">
                <a:solidFill>
                  <a:schemeClr val="accent3">
                    <a:lumMod val="50000"/>
                  </a:schemeClr>
                </a:solidFill>
                <a:latin typeface="+mn-ea"/>
              </a:rPr>
              <a:t>連合</a:t>
            </a:r>
            <a:r>
              <a:rPr lang="en-US" altLang="ja-JP" sz="1600" dirty="0">
                <a:solidFill>
                  <a:schemeClr val="accent3">
                    <a:lumMod val="50000"/>
                  </a:schemeClr>
                </a:solidFill>
                <a:latin typeface="+mn-ea"/>
              </a:rPr>
              <a:t>』</a:t>
            </a:r>
            <a:r>
              <a:rPr lang="ja-JP" altLang="en-US" sz="1600" dirty="0">
                <a:solidFill>
                  <a:schemeClr val="accent3">
                    <a:lumMod val="50000"/>
                  </a:schemeClr>
                </a:solidFill>
                <a:latin typeface="+mn-ea"/>
              </a:rPr>
              <a:t>の役割と責任」を果たしていかなければならない。</a:t>
            </a:r>
          </a:p>
          <a:p>
            <a:pPr marL="285750" indent="-285750" algn="just">
              <a:lnSpc>
                <a:spcPts val="2200"/>
              </a:lnSpc>
              <a:buFont typeface="Wingdings" panose="05000000000000000000" pitchFamily="2" charset="2"/>
              <a:buChar char="n"/>
            </a:pPr>
            <a:r>
              <a:rPr lang="ja-JP" altLang="en-US" sz="1600" dirty="0">
                <a:solidFill>
                  <a:schemeClr val="accent3">
                    <a:lumMod val="50000"/>
                  </a:schemeClr>
                </a:solidFill>
                <a:latin typeface="+mn-ea"/>
              </a:rPr>
              <a:t>そのような観点から、今後の政治活動については、「連合出身議員政治懇談会」</a:t>
            </a:r>
            <a:r>
              <a:rPr lang="en-US" altLang="ja-JP" sz="1050" dirty="0">
                <a:solidFill>
                  <a:schemeClr val="accent3">
                    <a:lumMod val="50000"/>
                  </a:schemeClr>
                </a:solidFill>
                <a:latin typeface="+mn-ea"/>
              </a:rPr>
              <a:t>※1</a:t>
            </a:r>
            <a:r>
              <a:rPr lang="ja-JP" altLang="en-US" sz="1600" dirty="0">
                <a:solidFill>
                  <a:schemeClr val="accent3">
                    <a:lumMod val="50000"/>
                  </a:schemeClr>
                </a:solidFill>
                <a:latin typeface="+mn-ea"/>
              </a:rPr>
              <a:t>を軸に据え、連合フォーラム議員</a:t>
            </a:r>
            <a:r>
              <a:rPr lang="en-US" altLang="ja-JP" sz="1050" dirty="0">
                <a:solidFill>
                  <a:schemeClr val="accent3">
                    <a:lumMod val="50000"/>
                  </a:schemeClr>
                </a:solidFill>
                <a:latin typeface="+mn-ea"/>
              </a:rPr>
              <a:t>※2</a:t>
            </a:r>
            <a:r>
              <a:rPr lang="ja-JP" altLang="en-US" sz="1600" dirty="0">
                <a:solidFill>
                  <a:schemeClr val="accent3">
                    <a:lumMod val="50000"/>
                  </a:schemeClr>
                </a:solidFill>
                <a:latin typeface="+mn-ea"/>
              </a:rPr>
              <a:t>とも連携していく中で、「働くことを軸とする安心社会」の実現に向けて取り組む。</a:t>
            </a:r>
          </a:p>
          <a:p>
            <a:pPr marL="285750" indent="-285750">
              <a:lnSpc>
                <a:spcPts val="2200"/>
              </a:lnSpc>
              <a:buFont typeface="Wingdings" panose="05000000000000000000" pitchFamily="2" charset="2"/>
              <a:buChar char="n"/>
            </a:pPr>
            <a:r>
              <a:rPr lang="ja-JP" altLang="en-US" sz="1600" dirty="0">
                <a:solidFill>
                  <a:schemeClr val="accent3">
                    <a:lumMod val="50000"/>
                  </a:schemeClr>
                </a:solidFill>
                <a:latin typeface="+mn-ea"/>
              </a:rPr>
              <a:t>そのうえで、議会制民主主義や資本主義の枠内で、働く者のための労働法制とセーフティネットの整備、負担と給付に責任を持った税制・社会保障制度の構築、ジェンダー平等・多様性の推進など連合が掲げる目的と政策を共有できることを前提に、立憲民主党・国民民主党に所属する議員を中心に、また、幅広い政治家との連携も模索しながら、二大政党的体制のもう一翼を担う、働く者・生活者の立場に立つ政治勢力の結集・拡大をめざしていくこととする。</a:t>
            </a:r>
          </a:p>
        </p:txBody>
      </p:sp>
      <p:sp>
        <p:nvSpPr>
          <p:cNvPr id="7" name="フッター プレースホルダー 6">
            <a:extLst>
              <a:ext uri="{FF2B5EF4-FFF2-40B4-BE49-F238E27FC236}">
                <a16:creationId xmlns:a16="http://schemas.microsoft.com/office/drawing/2014/main" id="{C4E2F797-2E47-4626-A8BB-38B7F5F64962}"/>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2" name="スライド番号プレースホルダー 11">
            <a:extLst>
              <a:ext uri="{FF2B5EF4-FFF2-40B4-BE49-F238E27FC236}">
                <a16:creationId xmlns:a16="http://schemas.microsoft.com/office/drawing/2014/main" id="{520EBA2B-7812-4442-891B-C6921405B786}"/>
              </a:ext>
            </a:extLst>
          </p:cNvPr>
          <p:cNvSpPr>
            <a:spLocks noGrp="1"/>
          </p:cNvSpPr>
          <p:nvPr>
            <p:ph type="sldNum" sz="quarter" idx="12"/>
          </p:nvPr>
        </p:nvSpPr>
        <p:spPr/>
        <p:txBody>
          <a:bodyPr/>
          <a:lstStyle/>
          <a:p>
            <a:fld id="{56FF0F62-A5BD-45C7-AD15-390B3C90002B}" type="slidenum">
              <a:rPr lang="ja-JP" altLang="en-US" smtClean="0"/>
              <a:pPr/>
              <a:t>33</a:t>
            </a:fld>
            <a:endParaRPr lang="ja-JP" altLang="en-US"/>
          </a:p>
        </p:txBody>
      </p:sp>
      <p:sp>
        <p:nvSpPr>
          <p:cNvPr id="13" name="テキスト ボックス 12">
            <a:extLst>
              <a:ext uri="{FF2B5EF4-FFF2-40B4-BE49-F238E27FC236}">
                <a16:creationId xmlns:a16="http://schemas.microsoft.com/office/drawing/2014/main" id="{0BFC5797-E893-4BC9-8119-892F100DE4DB}"/>
              </a:ext>
            </a:extLst>
          </p:cNvPr>
          <p:cNvSpPr txBox="1"/>
          <p:nvPr/>
        </p:nvSpPr>
        <p:spPr>
          <a:xfrm>
            <a:off x="207924" y="25647"/>
            <a:ext cx="8072476" cy="815608"/>
          </a:xfrm>
          <a:prstGeom prst="rect">
            <a:avLst/>
          </a:prstGeom>
          <a:noFill/>
        </p:spPr>
        <p:txBody>
          <a:bodyPr wrap="square" rtlCol="0">
            <a:spAutoFit/>
          </a:bodyPr>
          <a:lstStyle/>
          <a:p>
            <a:r>
              <a:rPr lang="ja-JP" altLang="en-US" sz="2400" b="1" dirty="0">
                <a:solidFill>
                  <a:schemeClr val="bg1">
                    <a:lumMod val="50000"/>
                  </a:schemeClr>
                </a:solidFill>
                <a:latin typeface="+mj-ea"/>
              </a:rPr>
              <a:t>第</a:t>
            </a:r>
            <a:r>
              <a:rPr lang="en-US" altLang="ja-JP" sz="2400" b="1" dirty="0">
                <a:solidFill>
                  <a:schemeClr val="bg1">
                    <a:lumMod val="50000"/>
                  </a:schemeClr>
                </a:solidFill>
                <a:latin typeface="+mj-ea"/>
              </a:rPr>
              <a:t>26</a:t>
            </a:r>
            <a:r>
              <a:rPr lang="ja-JP" altLang="en-US" sz="2400" b="1" dirty="0">
                <a:solidFill>
                  <a:schemeClr val="bg1">
                    <a:lumMod val="50000"/>
                  </a:schemeClr>
                </a:solidFill>
                <a:latin typeface="+mj-ea"/>
              </a:rPr>
              <a:t>回参議院選挙の取り組みのまとめ（抜粋）</a:t>
            </a:r>
            <a:endParaRPr lang="en-US" altLang="ja-JP" sz="2400" b="1" dirty="0">
              <a:solidFill>
                <a:schemeClr val="bg1">
                  <a:lumMod val="50000"/>
                </a:schemeClr>
              </a:solidFill>
              <a:latin typeface="+mj-ea"/>
            </a:endParaRPr>
          </a:p>
          <a:p>
            <a:endParaRPr lang="ja-JP" altLang="en-US" sz="2300" b="1" spc="-140" dirty="0">
              <a:solidFill>
                <a:schemeClr val="bg1">
                  <a:lumMod val="50000"/>
                </a:schemeClr>
              </a:solidFill>
              <a:latin typeface="+mj-ea"/>
            </a:endParaRPr>
          </a:p>
        </p:txBody>
      </p:sp>
      <p:sp>
        <p:nvSpPr>
          <p:cNvPr id="14" name="角丸四角形 5">
            <a:extLst>
              <a:ext uri="{FF2B5EF4-FFF2-40B4-BE49-F238E27FC236}">
                <a16:creationId xmlns:a16="http://schemas.microsoft.com/office/drawing/2014/main" id="{7005AD44-11F9-4444-8A62-528D085B4F4B}"/>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31A1D45-4A18-4640-9F8D-B4303C402F70}"/>
              </a:ext>
            </a:extLst>
          </p:cNvPr>
          <p:cNvSpPr txBox="1"/>
          <p:nvPr/>
        </p:nvSpPr>
        <p:spPr>
          <a:xfrm>
            <a:off x="7289800" y="72452"/>
            <a:ext cx="1691830" cy="430887"/>
          </a:xfrm>
          <a:prstGeom prst="rect">
            <a:avLst/>
          </a:prstGeom>
          <a:noFill/>
        </p:spPr>
        <p:txBody>
          <a:bodyPr wrap="square" rtlCol="0">
            <a:spAutoFit/>
          </a:bodyPr>
          <a:lstStyle/>
          <a:p>
            <a:pPr algn="ctr"/>
            <a:r>
              <a:rPr lang="ja-JP" altLang="en-US" sz="1050" b="1" dirty="0">
                <a:solidFill>
                  <a:schemeClr val="bg1"/>
                </a:solidFill>
                <a:latin typeface="メイリオ" panose="020B0604030504040204" pitchFamily="50" charset="-128"/>
                <a:ea typeface="メイリオ" panose="020B0604030504040204" pitchFamily="50" charset="-128"/>
              </a:rPr>
              <a:t>「第</a:t>
            </a:r>
            <a:r>
              <a:rPr lang="en-US" altLang="ja-JP" sz="1050" b="1" dirty="0">
                <a:solidFill>
                  <a:schemeClr val="bg1"/>
                </a:solidFill>
                <a:latin typeface="メイリオ" panose="020B0604030504040204" pitchFamily="50" charset="-128"/>
                <a:ea typeface="メイリオ" panose="020B0604030504040204" pitchFamily="50" charset="-128"/>
              </a:rPr>
              <a:t>26</a:t>
            </a:r>
            <a:r>
              <a:rPr lang="ja-JP" altLang="en-US" sz="1050" b="1" dirty="0">
                <a:solidFill>
                  <a:schemeClr val="bg1"/>
                </a:solidFill>
                <a:latin typeface="メイリオ" panose="020B0604030504040204" pitchFamily="50" charset="-128"/>
                <a:ea typeface="メイリオ" panose="020B0604030504040204" pitchFamily="50" charset="-128"/>
              </a:rPr>
              <a:t>回参議院選挙の</a:t>
            </a:r>
            <a:br>
              <a:rPr lang="ja-JP" altLang="en-US" sz="1050" b="1" dirty="0">
                <a:solidFill>
                  <a:schemeClr val="bg1"/>
                </a:solidFill>
                <a:latin typeface="メイリオ" panose="020B0604030504040204" pitchFamily="50" charset="-128"/>
                <a:ea typeface="メイリオ" panose="020B0604030504040204" pitchFamily="50" charset="-128"/>
              </a:rPr>
            </a:br>
            <a:r>
              <a:rPr lang="ja-JP" altLang="en-US" sz="1050" b="1" dirty="0">
                <a:solidFill>
                  <a:schemeClr val="bg1"/>
                </a:solidFill>
                <a:latin typeface="メイリオ" panose="020B0604030504040204" pitchFamily="50" charset="-128"/>
                <a:ea typeface="メイリオ" panose="020B0604030504040204" pitchFamily="50" charset="-128"/>
              </a:rPr>
              <a:t>取り組みのまとめ」より</a:t>
            </a:r>
            <a:endParaRPr kumimoji="1" lang="ja-JP" altLang="en-US" sz="1050" b="1" dirty="0">
              <a:solidFill>
                <a:schemeClr val="bg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7B55CE36-9333-4A1F-BAAD-F0686CF86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615" y="4672517"/>
            <a:ext cx="1605200" cy="1847388"/>
          </a:xfrm>
          <a:prstGeom prst="rect">
            <a:avLst/>
          </a:prstGeom>
        </p:spPr>
      </p:pic>
      <p:sp>
        <p:nvSpPr>
          <p:cNvPr id="2" name="正方形/長方形 1"/>
          <p:cNvSpPr/>
          <p:nvPr/>
        </p:nvSpPr>
        <p:spPr>
          <a:xfrm>
            <a:off x="776919" y="4767913"/>
            <a:ext cx="3964916" cy="954107"/>
          </a:xfrm>
          <a:prstGeom prst="rect">
            <a:avLst/>
          </a:prstGeom>
        </p:spPr>
        <p:txBody>
          <a:bodyPr wrap="square">
            <a:spAutoFit/>
          </a:bodyPr>
          <a:lstStyle/>
          <a:p>
            <a:pPr marL="354013" indent="-354013"/>
            <a:r>
              <a:rPr lang="en-US" altLang="ja-JP" sz="1400" dirty="0">
                <a:solidFill>
                  <a:schemeClr val="accent3">
                    <a:lumMod val="50000"/>
                  </a:schemeClr>
                </a:solidFill>
                <a:latin typeface="+mn-ea"/>
              </a:rPr>
              <a:t>※1 2022</a:t>
            </a:r>
            <a:r>
              <a:rPr lang="ja-JP" altLang="en-US" sz="1400" dirty="0">
                <a:solidFill>
                  <a:schemeClr val="accent3">
                    <a:lumMod val="50000"/>
                  </a:schemeClr>
                </a:solidFill>
                <a:latin typeface="+mn-ea"/>
              </a:rPr>
              <a:t>年</a:t>
            </a:r>
            <a:r>
              <a:rPr lang="en-US" altLang="ja-JP" sz="1400" dirty="0">
                <a:solidFill>
                  <a:schemeClr val="accent3">
                    <a:lumMod val="50000"/>
                  </a:schemeClr>
                </a:solidFill>
                <a:latin typeface="+mn-ea"/>
              </a:rPr>
              <a:t>2</a:t>
            </a:r>
            <a:r>
              <a:rPr lang="ja-JP" altLang="en-US" sz="1400" dirty="0">
                <a:solidFill>
                  <a:schemeClr val="accent3">
                    <a:lumMod val="50000"/>
                  </a:schemeClr>
                </a:solidFill>
                <a:latin typeface="+mn-ea"/>
              </a:rPr>
              <a:t>月</a:t>
            </a:r>
            <a:r>
              <a:rPr lang="en-US" altLang="ja-JP" sz="1400" dirty="0">
                <a:solidFill>
                  <a:schemeClr val="accent3">
                    <a:lumMod val="50000"/>
                  </a:schemeClr>
                </a:solidFill>
                <a:latin typeface="+mn-ea"/>
              </a:rPr>
              <a:t>17</a:t>
            </a:r>
            <a:r>
              <a:rPr lang="ja-JP" altLang="en-US" sz="1400" dirty="0">
                <a:solidFill>
                  <a:schemeClr val="accent3">
                    <a:lumMod val="50000"/>
                  </a:schemeClr>
                </a:solidFill>
                <a:latin typeface="+mn-ea"/>
              </a:rPr>
              <a:t>日に連合の構成組織出身の国会議員により設立される。会員議員は</a:t>
            </a:r>
            <a:r>
              <a:rPr lang="en-US" altLang="ja-JP" sz="1400" dirty="0">
                <a:solidFill>
                  <a:schemeClr val="accent3">
                    <a:lumMod val="50000"/>
                  </a:schemeClr>
                </a:solidFill>
                <a:latin typeface="+mn-ea"/>
              </a:rPr>
              <a:t>27</a:t>
            </a:r>
            <a:r>
              <a:rPr lang="ja-JP" altLang="en-US" sz="1400" dirty="0">
                <a:solidFill>
                  <a:schemeClr val="accent3">
                    <a:lumMod val="50000"/>
                  </a:schemeClr>
                </a:solidFill>
                <a:latin typeface="+mn-ea"/>
              </a:rPr>
              <a:t>名。</a:t>
            </a:r>
            <a:endParaRPr lang="en-US" altLang="ja-JP" sz="1400" dirty="0">
              <a:solidFill>
                <a:schemeClr val="accent3">
                  <a:lumMod val="50000"/>
                </a:schemeClr>
              </a:solidFill>
              <a:latin typeface="+mn-ea"/>
            </a:endParaRPr>
          </a:p>
          <a:p>
            <a:pPr marL="354013" indent="-354013"/>
            <a:r>
              <a:rPr lang="en-US" altLang="ja-JP" sz="1400" dirty="0">
                <a:solidFill>
                  <a:schemeClr val="accent3">
                    <a:lumMod val="50000"/>
                  </a:schemeClr>
                </a:solidFill>
                <a:latin typeface="+mn-ea"/>
              </a:rPr>
              <a:t>※2 2018</a:t>
            </a:r>
            <a:r>
              <a:rPr lang="ja-JP" altLang="ja-JP" sz="1400" dirty="0">
                <a:solidFill>
                  <a:schemeClr val="accent3">
                    <a:lumMod val="50000"/>
                  </a:schemeClr>
                </a:solidFill>
                <a:latin typeface="+mn-ea"/>
              </a:rPr>
              <a:t>年</a:t>
            </a:r>
            <a:r>
              <a:rPr lang="en-US" altLang="ja-JP" sz="1400" dirty="0">
                <a:solidFill>
                  <a:schemeClr val="accent3">
                    <a:lumMod val="50000"/>
                  </a:schemeClr>
                </a:solidFill>
                <a:latin typeface="+mn-ea"/>
              </a:rPr>
              <a:t>2</a:t>
            </a:r>
            <a:r>
              <a:rPr lang="ja-JP" altLang="ja-JP" sz="1400" dirty="0">
                <a:solidFill>
                  <a:schemeClr val="accent3">
                    <a:lumMod val="50000"/>
                  </a:schemeClr>
                </a:solidFill>
                <a:latin typeface="+mn-ea"/>
              </a:rPr>
              <a:t>月</a:t>
            </a:r>
            <a:r>
              <a:rPr lang="en-US" altLang="ja-JP" sz="1400" dirty="0">
                <a:solidFill>
                  <a:schemeClr val="accent3">
                    <a:lumMod val="50000"/>
                  </a:schemeClr>
                </a:solidFill>
                <a:latin typeface="+mn-ea"/>
              </a:rPr>
              <a:t>16</a:t>
            </a:r>
            <a:r>
              <a:rPr lang="ja-JP" altLang="ja-JP" sz="1400" dirty="0">
                <a:solidFill>
                  <a:schemeClr val="accent3">
                    <a:lumMod val="50000"/>
                  </a:schemeClr>
                </a:solidFill>
                <a:latin typeface="+mn-ea"/>
              </a:rPr>
              <a:t>日</a:t>
            </a:r>
            <a:r>
              <a:rPr lang="ja-JP" altLang="en-US" sz="1400" dirty="0">
                <a:solidFill>
                  <a:schemeClr val="accent3">
                    <a:lumMod val="50000"/>
                  </a:schemeClr>
                </a:solidFill>
                <a:latin typeface="+mn-ea"/>
              </a:rPr>
              <a:t>に連合が設立した</a:t>
            </a:r>
            <a:r>
              <a:rPr lang="ja-JP" altLang="ja-JP" sz="1400" dirty="0">
                <a:solidFill>
                  <a:schemeClr val="accent3">
                    <a:lumMod val="50000"/>
                  </a:schemeClr>
                </a:solidFill>
                <a:latin typeface="+mn-ea"/>
              </a:rPr>
              <a:t>。</a:t>
            </a:r>
            <a:r>
              <a:rPr lang="ja-JP" altLang="en-US" sz="1400" dirty="0">
                <a:solidFill>
                  <a:schemeClr val="accent3">
                    <a:lumMod val="50000"/>
                  </a:schemeClr>
                </a:solidFill>
                <a:latin typeface="+mn-ea"/>
              </a:rPr>
              <a:t>構成員（連合フォーラム議員）は</a:t>
            </a:r>
            <a:r>
              <a:rPr lang="en-US" altLang="ja-JP" sz="1400" dirty="0">
                <a:solidFill>
                  <a:schemeClr val="accent3">
                    <a:lumMod val="50000"/>
                  </a:schemeClr>
                </a:solidFill>
                <a:latin typeface="+mn-ea"/>
              </a:rPr>
              <a:t>156</a:t>
            </a:r>
            <a:r>
              <a:rPr lang="ja-JP" altLang="en-US" sz="1400" dirty="0">
                <a:solidFill>
                  <a:schemeClr val="accent3">
                    <a:lumMod val="50000"/>
                  </a:schemeClr>
                </a:solidFill>
                <a:latin typeface="+mn-ea"/>
              </a:rPr>
              <a:t>名。</a:t>
            </a:r>
          </a:p>
        </p:txBody>
      </p:sp>
    </p:spTree>
    <p:extLst>
      <p:ext uri="{BB962C8B-B14F-4D97-AF65-F5344CB8AC3E}">
        <p14:creationId xmlns:p14="http://schemas.microsoft.com/office/powerpoint/2010/main" val="535068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702365" y="2151285"/>
            <a:ext cx="7620000" cy="2068430"/>
          </a:xfrm>
          <a:prstGeom prst="roundRect">
            <a:avLst>
              <a:gd name="adj" fmla="val 9802"/>
            </a:avLst>
          </a:prstGeom>
          <a:solidFill>
            <a:srgbClr val="00B0F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idx="4294967295"/>
          </p:nvPr>
        </p:nvSpPr>
        <p:spPr>
          <a:xfrm>
            <a:off x="702365" y="2473670"/>
            <a:ext cx="7620000" cy="1656660"/>
          </a:xfrm>
        </p:spPr>
        <p:txBody>
          <a:bodyPr>
            <a:normAutofit/>
          </a:bodyPr>
          <a:lstStyle/>
          <a:p>
            <a:pPr algn="ctr">
              <a:lnSpc>
                <a:spcPct val="100000"/>
              </a:lnSpc>
            </a:pPr>
            <a:r>
              <a:rPr lang="ja-JP" altLang="en-US"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第</a:t>
            </a:r>
            <a:r>
              <a:rPr lang="en-US" altLang="ja-JP"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20</a:t>
            </a:r>
            <a:r>
              <a:rPr lang="ja-JP" altLang="en-US"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回統一地方選挙の</a:t>
            </a:r>
            <a:br>
              <a:rPr lang="en-US" altLang="ja-JP"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br>
            <a:r>
              <a:rPr lang="ja-JP" altLang="en-US"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対応方針</a:t>
            </a:r>
            <a:endParaRPr kumimoji="1" lang="ja-JP" altLang="en-US" sz="4000" b="1" dirty="0">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9E91E9D8-B38F-4CE9-83AB-2F25E8A8EB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1628" y="4747693"/>
            <a:ext cx="2553770" cy="2020356"/>
          </a:xfrm>
          <a:prstGeom prst="rect">
            <a:avLst/>
          </a:prstGeom>
        </p:spPr>
      </p:pic>
      <p:sp>
        <p:nvSpPr>
          <p:cNvPr id="9" name="スライド番号プレースホルダー 9">
            <a:extLst>
              <a:ext uri="{FF2B5EF4-FFF2-40B4-BE49-F238E27FC236}">
                <a16:creationId xmlns:a16="http://schemas.microsoft.com/office/drawing/2014/main" id="{A0177D5F-472B-4FA1-97E9-63DC5C2FC87E}"/>
              </a:ext>
            </a:extLst>
          </p:cNvPr>
          <p:cNvSpPr>
            <a:spLocks noGrp="1"/>
          </p:cNvSpPr>
          <p:nvPr>
            <p:ph type="sldNum" sz="quarter" idx="12"/>
          </p:nvPr>
        </p:nvSpPr>
        <p:spPr>
          <a:xfrm>
            <a:off x="7086600" y="6609447"/>
            <a:ext cx="2057400" cy="234044"/>
          </a:xfrm>
        </p:spPr>
        <p:txBody>
          <a:bodyPr/>
          <a:lstStyle/>
          <a:p>
            <a:fld id="{56FF0F62-A5BD-45C7-AD15-390B3C90002B}" type="slidenum">
              <a:rPr lang="ja-JP" altLang="en-US" smtClean="0"/>
              <a:pPr/>
              <a:t>34</a:t>
            </a:fld>
            <a:endParaRPr lang="ja-JP" altLang="en-US"/>
          </a:p>
        </p:txBody>
      </p:sp>
      <p:sp>
        <p:nvSpPr>
          <p:cNvPr id="8" name="正方形/長方形 7"/>
          <p:cNvSpPr/>
          <p:nvPr/>
        </p:nvSpPr>
        <p:spPr>
          <a:xfrm>
            <a:off x="4729315" y="4234323"/>
            <a:ext cx="3770030" cy="307777"/>
          </a:xfrm>
          <a:prstGeom prst="rect">
            <a:avLst/>
          </a:prstGeom>
        </p:spPr>
        <p:txBody>
          <a:bodyPr wrap="square">
            <a:spAutoFit/>
          </a:bodyPr>
          <a:lstStyle/>
          <a:p>
            <a:r>
              <a:rPr lang="ja-JP" altLang="en-US" sz="1400" dirty="0">
                <a:latin typeface="メイリオ" panose="020B0604030504040204" pitchFamily="50" charset="-128"/>
                <a:ea typeface="メイリオ" panose="020B0604030504040204" pitchFamily="50" charset="-128"/>
              </a:rPr>
              <a:t>第</a:t>
            </a:r>
            <a:r>
              <a:rPr lang="en-US" altLang="ja-JP" sz="1400" dirty="0">
                <a:latin typeface="メイリオ" panose="020B0604030504040204" pitchFamily="50" charset="-128"/>
                <a:ea typeface="メイリオ" panose="020B0604030504040204" pitchFamily="50" charset="-128"/>
              </a:rPr>
              <a:t>13</a:t>
            </a:r>
            <a:r>
              <a:rPr lang="ja-JP" altLang="en-US" sz="1400" dirty="0">
                <a:latin typeface="メイリオ" panose="020B0604030504040204" pitchFamily="50" charset="-128"/>
                <a:ea typeface="メイリオ" panose="020B0604030504040204" pitchFamily="50" charset="-128"/>
              </a:rPr>
              <a:t>回中央執行委員会確認</a:t>
            </a:r>
            <a:r>
              <a:rPr lang="zh-TW" altLang="en-US" sz="1400" dirty="0">
                <a:latin typeface="メイリオ" panose="020B0604030504040204" pitchFamily="50" charset="-128"/>
                <a:ea typeface="メイリオ" panose="020B0604030504040204" pitchFamily="50" charset="-128"/>
              </a:rPr>
              <a:t>（</a:t>
            </a:r>
            <a:r>
              <a:rPr lang="en-US" altLang="zh-TW" sz="1400" dirty="0">
                <a:latin typeface="メイリオ" panose="020B0604030504040204" pitchFamily="50" charset="-128"/>
                <a:ea typeface="メイリオ" panose="020B0604030504040204" pitchFamily="50" charset="-128"/>
              </a:rPr>
              <a:t>2022.10.20</a:t>
            </a:r>
            <a:r>
              <a:rPr lang="zh-TW" altLang="en-US" sz="1400" dirty="0">
                <a:latin typeface="メイリオ" panose="020B0604030504040204" pitchFamily="50" charset="-128"/>
                <a:ea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51473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47317" y="666042"/>
            <a:ext cx="8280220" cy="2913618"/>
          </a:xfrm>
          <a:prstGeom prst="rect">
            <a:avLst/>
          </a:prstGeom>
          <a:noFill/>
        </p:spPr>
        <p:txBody>
          <a:bodyPr wrap="square" rtlCol="0">
            <a:spAutoFit/>
          </a:bodyPr>
          <a:lstStyle/>
          <a:p>
            <a:pPr marL="285750" indent="-285750">
              <a:lnSpc>
                <a:spcPts val="2200"/>
              </a:lnSpc>
              <a:buFont typeface="Wingdings" panose="05000000000000000000" pitchFamily="2" charset="2"/>
              <a:buChar char="n"/>
            </a:pPr>
            <a:r>
              <a:rPr lang="ja-JP" altLang="en-US" sz="1600" dirty="0">
                <a:solidFill>
                  <a:schemeClr val="accent3">
                    <a:lumMod val="50000"/>
                  </a:schemeClr>
                </a:solidFill>
              </a:rPr>
              <a:t>「第</a:t>
            </a:r>
            <a:r>
              <a:rPr lang="en-US" altLang="ja-JP" sz="1600" dirty="0">
                <a:solidFill>
                  <a:schemeClr val="accent3">
                    <a:lumMod val="50000"/>
                  </a:schemeClr>
                </a:solidFill>
              </a:rPr>
              <a:t>26</a:t>
            </a:r>
            <a:r>
              <a:rPr lang="ja-JP" altLang="en-US" sz="1600" dirty="0">
                <a:solidFill>
                  <a:schemeClr val="accent3">
                    <a:lumMod val="50000"/>
                  </a:schemeClr>
                </a:solidFill>
              </a:rPr>
              <a:t>回参議院選挙の取り組みのまとめ」（前述）において、改めて連合の立ち位置と役割・責任を見つめ直し、これまでの課題として、政党や政治家との関係だけではなく組合員との向き合い方も深く省みる中で、今後の政治活動の方向性を確認した。</a:t>
            </a:r>
            <a:endParaRPr lang="en-US" altLang="ja-JP" sz="1600" dirty="0">
              <a:solidFill>
                <a:schemeClr val="accent3">
                  <a:lumMod val="50000"/>
                </a:schemeClr>
              </a:solidFill>
            </a:endParaRPr>
          </a:p>
          <a:p>
            <a:pPr marL="285750" indent="-285750">
              <a:lnSpc>
                <a:spcPts val="2200"/>
              </a:lnSpc>
              <a:buFont typeface="Wingdings" panose="05000000000000000000" pitchFamily="2" charset="2"/>
              <a:buChar char="n"/>
            </a:pPr>
            <a:r>
              <a:rPr lang="ja-JP" altLang="en-US" sz="1600" dirty="0">
                <a:solidFill>
                  <a:schemeClr val="accent3">
                    <a:lumMod val="50000"/>
                  </a:schemeClr>
                </a:solidFill>
              </a:rPr>
              <a:t>その</a:t>
            </a:r>
            <a:r>
              <a:rPr lang="ja-JP" altLang="en-US" sz="1600" b="1" dirty="0">
                <a:solidFill>
                  <a:srgbClr val="FF0000"/>
                </a:solidFill>
              </a:rPr>
              <a:t>最大の目的</a:t>
            </a:r>
            <a:r>
              <a:rPr lang="ja-JP" altLang="en-US" sz="1600" dirty="0">
                <a:solidFill>
                  <a:schemeClr val="accent3">
                    <a:lumMod val="50000"/>
                  </a:schemeClr>
                </a:solidFill>
              </a:rPr>
              <a:t>は、</a:t>
            </a:r>
            <a:r>
              <a:rPr lang="ja-JP" altLang="en-US" sz="1600" b="1" dirty="0">
                <a:solidFill>
                  <a:srgbClr val="FF0000"/>
                </a:solidFill>
              </a:rPr>
              <a:t>連合の政策と緊張感ある政治を実現するために、二大政党的体制の一翼を担う、働く者・生活者の立場に立つ政治勢力の結集・拡大をめざしていくこと</a:t>
            </a:r>
            <a:r>
              <a:rPr lang="ja-JP" altLang="en-US" sz="1600" dirty="0">
                <a:solidFill>
                  <a:schemeClr val="accent3">
                    <a:lumMod val="50000"/>
                  </a:schemeClr>
                </a:solidFill>
              </a:rPr>
              <a:t>である。</a:t>
            </a:r>
          </a:p>
          <a:p>
            <a:pPr marL="285750" indent="-285750">
              <a:lnSpc>
                <a:spcPts val="2200"/>
              </a:lnSpc>
              <a:buFont typeface="Wingdings" panose="05000000000000000000" pitchFamily="2" charset="2"/>
              <a:buChar char="n"/>
            </a:pPr>
            <a:r>
              <a:rPr lang="ja-JP" altLang="en-US" sz="1600" dirty="0">
                <a:solidFill>
                  <a:schemeClr val="accent3">
                    <a:lumMod val="50000"/>
                  </a:schemeClr>
                </a:solidFill>
              </a:rPr>
              <a:t>二大政党的体制は、国・地方を問わず、あらゆる選挙で結果を出してこそ現実味を帯びるものであるが、いずれの選挙も、政党や議員・候補者とそれを支援する労働組合の日常的な政治活動の積み重ねが結果を左右することは言うまでもない。連合が組織の総力を最も発揮できるあり方も、その積み重ねの中で見出されるものである。</a:t>
            </a:r>
            <a:endParaRPr lang="en-US" altLang="ja-JP" sz="1600" dirty="0">
              <a:solidFill>
                <a:schemeClr val="accent3">
                  <a:lumMod val="50000"/>
                </a:schemeClr>
              </a:solidFill>
            </a:endParaRPr>
          </a:p>
        </p:txBody>
      </p:sp>
      <p:sp>
        <p:nvSpPr>
          <p:cNvPr id="5" name="フッター プレースホルダー 4">
            <a:extLst>
              <a:ext uri="{FF2B5EF4-FFF2-40B4-BE49-F238E27FC236}">
                <a16:creationId xmlns:a16="http://schemas.microsoft.com/office/drawing/2014/main" id="{3CD45316-BBB2-494D-A58D-42EF412AE6D6}"/>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スライド番号プレースホルダー 5">
            <a:extLst>
              <a:ext uri="{FF2B5EF4-FFF2-40B4-BE49-F238E27FC236}">
                <a16:creationId xmlns:a16="http://schemas.microsoft.com/office/drawing/2014/main" id="{74BDB397-DBDA-4992-A45F-B2A95D79605C}"/>
              </a:ext>
            </a:extLst>
          </p:cNvPr>
          <p:cNvSpPr>
            <a:spLocks noGrp="1"/>
          </p:cNvSpPr>
          <p:nvPr>
            <p:ph type="sldNum" sz="quarter" idx="12"/>
          </p:nvPr>
        </p:nvSpPr>
        <p:spPr/>
        <p:txBody>
          <a:bodyPr/>
          <a:lstStyle/>
          <a:p>
            <a:fld id="{56FF0F62-A5BD-45C7-AD15-390B3C90002B}" type="slidenum">
              <a:rPr lang="ja-JP" altLang="en-US" smtClean="0"/>
              <a:pPr/>
              <a:t>35</a:t>
            </a:fld>
            <a:endParaRPr lang="ja-JP" altLang="en-US"/>
          </a:p>
        </p:txBody>
      </p:sp>
      <p:sp>
        <p:nvSpPr>
          <p:cNvPr id="12" name="テキスト ボックス 11">
            <a:extLst>
              <a:ext uri="{FF2B5EF4-FFF2-40B4-BE49-F238E27FC236}">
                <a16:creationId xmlns:a16="http://schemas.microsoft.com/office/drawing/2014/main" id="{6FB9274E-E6FE-4839-97AA-DD0152A0012A}"/>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１．第</a:t>
            </a:r>
            <a:r>
              <a:rPr lang="en-US" altLang="ja-JP" sz="2400" b="1" dirty="0">
                <a:solidFill>
                  <a:schemeClr val="bg1">
                    <a:lumMod val="50000"/>
                  </a:schemeClr>
                </a:solidFill>
                <a:latin typeface="+mj-ea"/>
              </a:rPr>
              <a:t>20</a:t>
            </a:r>
            <a:r>
              <a:rPr lang="ja-JP" altLang="en-US" sz="2400" b="1" dirty="0">
                <a:solidFill>
                  <a:schemeClr val="bg1">
                    <a:lumMod val="50000"/>
                  </a:schemeClr>
                </a:solidFill>
                <a:latin typeface="+mj-ea"/>
              </a:rPr>
              <a:t>回統一地方選挙の位置づけ</a:t>
            </a:r>
            <a:endParaRPr lang="ja-JP" altLang="en-US" sz="2300" b="1" spc="-140" dirty="0">
              <a:solidFill>
                <a:schemeClr val="bg1">
                  <a:lumMod val="50000"/>
                </a:schemeClr>
              </a:solidFill>
              <a:latin typeface="+mj-ea"/>
            </a:endParaRPr>
          </a:p>
        </p:txBody>
      </p:sp>
      <p:sp>
        <p:nvSpPr>
          <p:cNvPr id="15" name="角丸四角形 5">
            <a:extLst>
              <a:ext uri="{FF2B5EF4-FFF2-40B4-BE49-F238E27FC236}">
                <a16:creationId xmlns:a16="http://schemas.microsoft.com/office/drawing/2014/main" id="{1C3EE23D-3FC2-4E3B-8DAD-F8A56A0E13A8}"/>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952187B-9C07-48B5-9F03-D63FB8AEF558}"/>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第</a:t>
            </a:r>
            <a:r>
              <a:rPr lang="en-US" altLang="ja-JP" sz="1100" b="1" dirty="0">
                <a:solidFill>
                  <a:schemeClr val="bg1"/>
                </a:solidFill>
                <a:latin typeface="メイリオ" panose="020B0604030504040204" pitchFamily="50" charset="-128"/>
                <a:ea typeface="メイリオ" panose="020B0604030504040204" pitchFamily="50" charset="-128"/>
              </a:rPr>
              <a:t>20</a:t>
            </a:r>
            <a:r>
              <a:rPr lang="ja-JP" altLang="en-US" sz="1100" b="1" dirty="0">
                <a:solidFill>
                  <a:schemeClr val="bg1"/>
                </a:solidFill>
                <a:latin typeface="メイリオ" panose="020B0604030504040204" pitchFamily="50" charset="-128"/>
                <a:ea typeface="メイリオ" panose="020B0604030504040204" pitchFamily="50" charset="-128"/>
              </a:rPr>
              <a:t>回統一地方選挙の</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対応方針</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818BE56D-5FD3-458B-8FBD-3D5BA7FE66A3}"/>
              </a:ext>
            </a:extLst>
          </p:cNvPr>
          <p:cNvPicPr>
            <a:picLocks noChangeAspect="1"/>
          </p:cNvPicPr>
          <p:nvPr/>
        </p:nvPicPr>
        <p:blipFill rotWithShape="1">
          <a:blip r:embed="rId2">
            <a:extLst>
              <a:ext uri="{28A0092B-C50C-407E-A947-70E740481C1C}">
                <a14:useLocalDpi xmlns:a14="http://schemas.microsoft.com/office/drawing/2010/main" val="0"/>
              </a:ext>
            </a:extLst>
          </a:blip>
          <a:srcRect r="56858" b="68116"/>
          <a:stretch/>
        </p:blipFill>
        <p:spPr>
          <a:xfrm>
            <a:off x="2654637" y="4135115"/>
            <a:ext cx="3834725" cy="2186609"/>
          </a:xfrm>
          <a:prstGeom prst="rect">
            <a:avLst/>
          </a:prstGeom>
        </p:spPr>
      </p:pic>
      <p:pic>
        <p:nvPicPr>
          <p:cNvPr id="7" name="図 6">
            <a:extLst>
              <a:ext uri="{FF2B5EF4-FFF2-40B4-BE49-F238E27FC236}">
                <a16:creationId xmlns:a16="http://schemas.microsoft.com/office/drawing/2014/main" id="{E02CA6A0-46B8-4642-A00D-6315E0EC1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245" y="4748075"/>
            <a:ext cx="1570709" cy="1807693"/>
          </a:xfrm>
          <a:prstGeom prst="rect">
            <a:avLst/>
          </a:prstGeom>
        </p:spPr>
      </p:pic>
    </p:spTree>
    <p:extLst>
      <p:ext uri="{BB962C8B-B14F-4D97-AF65-F5344CB8AC3E}">
        <p14:creationId xmlns:p14="http://schemas.microsoft.com/office/powerpoint/2010/main" val="168509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19EDA54C-ACFF-4C2B-86A7-DCAE7B475534}"/>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スライド番号プレースホルダー 5">
            <a:extLst>
              <a:ext uri="{FF2B5EF4-FFF2-40B4-BE49-F238E27FC236}">
                <a16:creationId xmlns:a16="http://schemas.microsoft.com/office/drawing/2014/main" id="{C7863590-CDFC-4FCB-8798-EC9E4294E7C7}"/>
              </a:ext>
            </a:extLst>
          </p:cNvPr>
          <p:cNvSpPr>
            <a:spLocks noGrp="1"/>
          </p:cNvSpPr>
          <p:nvPr>
            <p:ph type="sldNum" sz="quarter" idx="12"/>
          </p:nvPr>
        </p:nvSpPr>
        <p:spPr/>
        <p:txBody>
          <a:bodyPr/>
          <a:lstStyle/>
          <a:p>
            <a:fld id="{56FF0F62-A5BD-45C7-AD15-390B3C90002B}" type="slidenum">
              <a:rPr lang="ja-JP" altLang="en-US" smtClean="0"/>
              <a:pPr/>
              <a:t>36</a:t>
            </a:fld>
            <a:endParaRPr lang="ja-JP" altLang="en-US"/>
          </a:p>
        </p:txBody>
      </p:sp>
      <p:sp>
        <p:nvSpPr>
          <p:cNvPr id="8" name="テキスト ボックス 7">
            <a:extLst>
              <a:ext uri="{FF2B5EF4-FFF2-40B4-BE49-F238E27FC236}">
                <a16:creationId xmlns:a16="http://schemas.microsoft.com/office/drawing/2014/main" id="{B8A2D353-A912-45DA-B697-11924F92626D}"/>
              </a:ext>
            </a:extLst>
          </p:cNvPr>
          <p:cNvSpPr txBox="1"/>
          <p:nvPr/>
        </p:nvSpPr>
        <p:spPr>
          <a:xfrm>
            <a:off x="547317" y="676976"/>
            <a:ext cx="8280220" cy="4888518"/>
          </a:xfrm>
          <a:prstGeom prst="rect">
            <a:avLst/>
          </a:prstGeom>
          <a:noFill/>
        </p:spPr>
        <p:txBody>
          <a:bodyPr wrap="square" rtlCol="0">
            <a:spAutoFit/>
          </a:bodyPr>
          <a:lstStyle/>
          <a:p>
            <a:pPr marL="285750" indent="-285750">
              <a:lnSpc>
                <a:spcPts val="2200"/>
              </a:lnSpc>
              <a:buFont typeface="Wingdings" panose="05000000000000000000" pitchFamily="2" charset="2"/>
              <a:buChar char="n"/>
            </a:pPr>
            <a:r>
              <a:rPr lang="ja-JP" altLang="en-US" sz="1600" dirty="0">
                <a:solidFill>
                  <a:schemeClr val="accent3">
                    <a:lumMod val="50000"/>
                  </a:schemeClr>
                </a:solidFill>
              </a:rPr>
              <a:t>連合本部、構成組織、地方連合会、そして組合員一人ひとりと、政党および議員・候補者との信頼関係の醸成。</a:t>
            </a:r>
            <a:endParaRPr lang="en-US" altLang="ja-JP" sz="1600" dirty="0">
              <a:solidFill>
                <a:schemeClr val="accent3">
                  <a:lumMod val="50000"/>
                </a:schemeClr>
              </a:solidFill>
            </a:endParaRPr>
          </a:p>
          <a:p>
            <a:pPr marL="285750" indent="-285750">
              <a:lnSpc>
                <a:spcPts val="2200"/>
              </a:lnSpc>
              <a:buFont typeface="Wingdings" panose="05000000000000000000" pitchFamily="2" charset="2"/>
              <a:buChar char="n"/>
            </a:pPr>
            <a:r>
              <a:rPr lang="ja-JP" altLang="en-US" sz="1600" dirty="0">
                <a:solidFill>
                  <a:schemeClr val="accent3">
                    <a:lumMod val="50000"/>
                  </a:schemeClr>
                </a:solidFill>
              </a:rPr>
              <a:t>政策実現に向けて連携する立憲民主党や国民民主党に対しては、政府与党と対峙する姿勢や個別政策の実現に向けた主体的な取り組みを尊重しつつも、それぞれの国会対応や選挙対策が組合員からの信頼を損ねるものとならないよう強く求める。</a:t>
            </a:r>
            <a:endParaRPr lang="en-US" altLang="ja-JP" sz="1600" dirty="0">
              <a:solidFill>
                <a:schemeClr val="accent3">
                  <a:lumMod val="50000"/>
                </a:schemeClr>
              </a:solidFill>
            </a:endParaRPr>
          </a:p>
          <a:p>
            <a:pPr marL="285750" indent="-285750">
              <a:lnSpc>
                <a:spcPts val="2200"/>
              </a:lnSpc>
              <a:buFont typeface="Wingdings" panose="05000000000000000000" pitchFamily="2" charset="2"/>
              <a:buChar char="n"/>
            </a:pPr>
            <a:r>
              <a:rPr lang="ja-JP" altLang="en-US" sz="1600" dirty="0">
                <a:solidFill>
                  <a:schemeClr val="accent3">
                    <a:lumMod val="50000"/>
                  </a:schemeClr>
                </a:solidFill>
              </a:rPr>
              <a:t>連合本部としては、「連合出身議員政治懇談会」を軸に据え、連合フォーラム議員とも連携して「働くことを軸とする安心社会」の実現に向けた取り組みを積極的に展開する中で、組合員に寄り添い、職場や生活の場における課題を丁寧にくみ上げ、政策として打ち出し、それに賛同する政党・政治家を支援していくという営みをこれまで以上に強く意識して取り組む。</a:t>
            </a:r>
            <a:endParaRPr lang="en-US" altLang="ja-JP" sz="1600" dirty="0">
              <a:solidFill>
                <a:schemeClr val="accent3">
                  <a:lumMod val="50000"/>
                </a:schemeClr>
              </a:solidFill>
            </a:endParaRPr>
          </a:p>
          <a:p>
            <a:pPr marL="285750" indent="-285750">
              <a:lnSpc>
                <a:spcPts val="2200"/>
              </a:lnSpc>
              <a:buFont typeface="Wingdings" panose="05000000000000000000" pitchFamily="2" charset="2"/>
              <a:buChar char="n"/>
            </a:pPr>
            <a:r>
              <a:rPr lang="ja-JP" altLang="en-US" sz="1600" dirty="0">
                <a:solidFill>
                  <a:schemeClr val="accent3">
                    <a:lumMod val="50000"/>
                  </a:schemeClr>
                </a:solidFill>
              </a:rPr>
              <a:t>連合は、組合員と政党・政治家との結節点としてだけではなく、働く仲間の声の結集である連合の政策が幅広い政党や政治家の間での結集軸となるように、強い自覚と責任感を持って、それぞれとの対話、説明、情報発信をこれまで以上に徹底する。</a:t>
            </a:r>
            <a:endParaRPr lang="en-US" altLang="ja-JP" sz="1600" dirty="0">
              <a:solidFill>
                <a:schemeClr val="accent3">
                  <a:lumMod val="50000"/>
                </a:schemeClr>
              </a:solidFill>
            </a:endParaRPr>
          </a:p>
          <a:p>
            <a:pPr marL="285750" indent="-285750">
              <a:lnSpc>
                <a:spcPts val="2200"/>
              </a:lnSpc>
              <a:buFont typeface="Wingdings" panose="05000000000000000000" pitchFamily="2" charset="2"/>
              <a:buChar char="n"/>
            </a:pPr>
            <a:r>
              <a:rPr lang="ja-JP" altLang="en-US" sz="1600" dirty="0">
                <a:solidFill>
                  <a:schemeClr val="accent3">
                    <a:lumMod val="50000"/>
                  </a:schemeClr>
                </a:solidFill>
              </a:rPr>
              <a:t>これらの営みを通じて、政党や議員との信頼関係を醸成し、働く者・生活者の立場に立つ政治勢力の結集に向けた土台を着実に大きくし、「連合の政治方針」の実現に向けた道筋を示していく。</a:t>
            </a:r>
            <a:endParaRPr lang="en-US" altLang="ja-JP" sz="1600" dirty="0">
              <a:solidFill>
                <a:schemeClr val="accent3">
                  <a:lumMod val="50000"/>
                </a:schemeClr>
              </a:solidFill>
            </a:endParaRPr>
          </a:p>
          <a:p>
            <a:pPr marL="285750" indent="-285750">
              <a:lnSpc>
                <a:spcPts val="2200"/>
              </a:lnSpc>
              <a:buFont typeface="Wingdings" panose="05000000000000000000" pitchFamily="2" charset="2"/>
              <a:buChar char="n"/>
            </a:pPr>
            <a:r>
              <a:rPr lang="ja-JP" altLang="en-US" sz="1600" dirty="0">
                <a:solidFill>
                  <a:schemeClr val="accent3">
                    <a:lumMod val="50000"/>
                  </a:schemeClr>
                </a:solidFill>
              </a:rPr>
              <a:t>第</a:t>
            </a:r>
            <a:r>
              <a:rPr lang="en-US" altLang="ja-JP" sz="1600" dirty="0">
                <a:solidFill>
                  <a:schemeClr val="accent3">
                    <a:lumMod val="50000"/>
                  </a:schemeClr>
                </a:solidFill>
              </a:rPr>
              <a:t>20</a:t>
            </a:r>
            <a:r>
              <a:rPr lang="ja-JP" altLang="en-US" sz="1600" dirty="0">
                <a:solidFill>
                  <a:schemeClr val="accent3">
                    <a:lumMod val="50000"/>
                  </a:schemeClr>
                </a:solidFill>
              </a:rPr>
              <a:t>回統一地方選挙は、その実践の場となる極めて重要な闘いである。</a:t>
            </a:r>
            <a:endParaRPr lang="en-US" altLang="ja-JP" sz="1600" dirty="0">
              <a:solidFill>
                <a:schemeClr val="accent3">
                  <a:lumMod val="50000"/>
                </a:schemeClr>
              </a:solidFill>
            </a:endParaRPr>
          </a:p>
        </p:txBody>
      </p:sp>
      <p:sp>
        <p:nvSpPr>
          <p:cNvPr id="12" name="テキスト ボックス 11">
            <a:extLst>
              <a:ext uri="{FF2B5EF4-FFF2-40B4-BE49-F238E27FC236}">
                <a16:creationId xmlns:a16="http://schemas.microsoft.com/office/drawing/2014/main" id="{CEDC3A5B-CD9D-425B-A250-2A48312CF602}"/>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１．第</a:t>
            </a:r>
            <a:r>
              <a:rPr lang="en-US" altLang="ja-JP" sz="2400" b="1" dirty="0">
                <a:solidFill>
                  <a:schemeClr val="bg1">
                    <a:lumMod val="50000"/>
                  </a:schemeClr>
                </a:solidFill>
                <a:latin typeface="+mj-ea"/>
              </a:rPr>
              <a:t>20</a:t>
            </a:r>
            <a:r>
              <a:rPr lang="ja-JP" altLang="en-US" sz="2400" b="1" dirty="0">
                <a:solidFill>
                  <a:schemeClr val="bg1">
                    <a:lumMod val="50000"/>
                  </a:schemeClr>
                </a:solidFill>
                <a:latin typeface="+mj-ea"/>
              </a:rPr>
              <a:t>回統一地方選挙の位置づけ</a:t>
            </a:r>
            <a:endParaRPr lang="ja-JP" altLang="en-US" sz="2300" b="1" spc="-140" dirty="0">
              <a:solidFill>
                <a:schemeClr val="bg1">
                  <a:lumMod val="50000"/>
                </a:schemeClr>
              </a:solidFill>
              <a:latin typeface="+mj-ea"/>
            </a:endParaRPr>
          </a:p>
        </p:txBody>
      </p:sp>
      <p:sp>
        <p:nvSpPr>
          <p:cNvPr id="15" name="角丸四角形 5">
            <a:extLst>
              <a:ext uri="{FF2B5EF4-FFF2-40B4-BE49-F238E27FC236}">
                <a16:creationId xmlns:a16="http://schemas.microsoft.com/office/drawing/2014/main" id="{BE3A7BA2-C766-431B-9DA6-CB5268147EBA}"/>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38EE2F4-37EB-4EAD-9694-C23F1E094266}"/>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第</a:t>
            </a:r>
            <a:r>
              <a:rPr lang="en-US" altLang="ja-JP" sz="1100" b="1" dirty="0">
                <a:solidFill>
                  <a:schemeClr val="bg1"/>
                </a:solidFill>
                <a:latin typeface="メイリオ" panose="020B0604030504040204" pitchFamily="50" charset="-128"/>
                <a:ea typeface="メイリオ" panose="020B0604030504040204" pitchFamily="50" charset="-128"/>
              </a:rPr>
              <a:t>20</a:t>
            </a:r>
            <a:r>
              <a:rPr lang="ja-JP" altLang="en-US" sz="1100" b="1" dirty="0">
                <a:solidFill>
                  <a:schemeClr val="bg1"/>
                </a:solidFill>
                <a:latin typeface="メイリオ" panose="020B0604030504040204" pitchFamily="50" charset="-128"/>
                <a:ea typeface="メイリオ" panose="020B0604030504040204" pitchFamily="50" charset="-128"/>
              </a:rPr>
              <a:t>回統一地方選挙の</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対応方針</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33545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19EDA54C-ACFF-4C2B-86A7-DCAE7B475534}"/>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スライド番号プレースホルダー 5">
            <a:extLst>
              <a:ext uri="{FF2B5EF4-FFF2-40B4-BE49-F238E27FC236}">
                <a16:creationId xmlns:a16="http://schemas.microsoft.com/office/drawing/2014/main" id="{C7863590-CDFC-4FCB-8798-EC9E4294E7C7}"/>
              </a:ext>
            </a:extLst>
          </p:cNvPr>
          <p:cNvSpPr>
            <a:spLocks noGrp="1"/>
          </p:cNvSpPr>
          <p:nvPr>
            <p:ph type="sldNum" sz="quarter" idx="12"/>
          </p:nvPr>
        </p:nvSpPr>
        <p:spPr/>
        <p:txBody>
          <a:bodyPr/>
          <a:lstStyle/>
          <a:p>
            <a:fld id="{56FF0F62-A5BD-45C7-AD15-390B3C90002B}" type="slidenum">
              <a:rPr lang="ja-JP" altLang="en-US" smtClean="0"/>
              <a:pPr/>
              <a:t>37</a:t>
            </a:fld>
            <a:endParaRPr lang="ja-JP" altLang="en-US"/>
          </a:p>
        </p:txBody>
      </p:sp>
      <p:sp>
        <p:nvSpPr>
          <p:cNvPr id="8" name="テキスト ボックス 7">
            <a:extLst>
              <a:ext uri="{FF2B5EF4-FFF2-40B4-BE49-F238E27FC236}">
                <a16:creationId xmlns:a16="http://schemas.microsoft.com/office/drawing/2014/main" id="{B8A2D353-A912-45DA-B697-11924F92626D}"/>
              </a:ext>
            </a:extLst>
          </p:cNvPr>
          <p:cNvSpPr txBox="1"/>
          <p:nvPr/>
        </p:nvSpPr>
        <p:spPr>
          <a:xfrm>
            <a:off x="547317" y="676976"/>
            <a:ext cx="8280220" cy="2631490"/>
          </a:xfrm>
          <a:prstGeom prst="rect">
            <a:avLst/>
          </a:prstGeom>
          <a:noFill/>
        </p:spPr>
        <p:txBody>
          <a:bodyPr wrap="square" rtlCol="0">
            <a:spAutoFit/>
          </a:bodyPr>
          <a:lstStyle/>
          <a:p>
            <a:pPr>
              <a:lnSpc>
                <a:spcPts val="2200"/>
              </a:lnSpc>
            </a:pPr>
            <a:r>
              <a:rPr lang="ja-JP" altLang="en-US" b="1" dirty="0">
                <a:solidFill>
                  <a:srgbClr val="00B0F0"/>
                </a:solidFill>
              </a:rPr>
              <a:t>（１）基本的な考え方</a:t>
            </a:r>
            <a:endParaRPr lang="en-US" altLang="ja-JP" sz="1400" dirty="0"/>
          </a:p>
          <a:p>
            <a:pPr marL="285750" indent="-285750">
              <a:lnSpc>
                <a:spcPts val="2200"/>
              </a:lnSpc>
              <a:buFont typeface="Wingdings" panose="05000000000000000000" pitchFamily="2" charset="2"/>
              <a:buChar char="n"/>
            </a:pPr>
            <a:r>
              <a:rPr lang="ja-JP" altLang="en-US" sz="1600" dirty="0">
                <a:solidFill>
                  <a:schemeClr val="accent3">
                    <a:lumMod val="50000"/>
                  </a:schemeClr>
                </a:solidFill>
              </a:rPr>
              <a:t>第</a:t>
            </a:r>
            <a:r>
              <a:rPr lang="en-US" altLang="ja-JP" sz="1600" dirty="0">
                <a:solidFill>
                  <a:schemeClr val="accent3">
                    <a:lumMod val="50000"/>
                  </a:schemeClr>
                </a:solidFill>
              </a:rPr>
              <a:t>26</a:t>
            </a:r>
            <a:r>
              <a:rPr lang="ja-JP" altLang="en-US" sz="1600" dirty="0">
                <a:solidFill>
                  <a:schemeClr val="accent3">
                    <a:lumMod val="50000"/>
                  </a:schemeClr>
                </a:solidFill>
              </a:rPr>
              <a:t>回参議院選挙と同様に「</a:t>
            </a:r>
            <a:r>
              <a:rPr lang="ja-JP" altLang="en-US" sz="1600" b="1" dirty="0">
                <a:solidFill>
                  <a:schemeClr val="accent3">
                    <a:lumMod val="50000"/>
                  </a:schemeClr>
                </a:solidFill>
              </a:rPr>
              <a:t>人物重視・候補者本位</a:t>
            </a:r>
            <a:r>
              <a:rPr lang="ja-JP" altLang="en-US" sz="1600" dirty="0">
                <a:solidFill>
                  <a:schemeClr val="accent3">
                    <a:lumMod val="50000"/>
                  </a:schemeClr>
                </a:solidFill>
              </a:rPr>
              <a:t>」で臨む。</a:t>
            </a:r>
          </a:p>
          <a:p>
            <a:pPr marL="285750" indent="-285750">
              <a:lnSpc>
                <a:spcPts val="2200"/>
              </a:lnSpc>
              <a:buFont typeface="Wingdings" panose="05000000000000000000" pitchFamily="2" charset="2"/>
              <a:buChar char="n"/>
            </a:pPr>
            <a:r>
              <a:rPr lang="ja-JP" altLang="en-US" sz="1600" dirty="0">
                <a:solidFill>
                  <a:schemeClr val="accent3">
                    <a:lumMod val="50000"/>
                  </a:schemeClr>
                </a:solidFill>
              </a:rPr>
              <a:t>連合本部、構成組織、地方連合会は、それぞれの立場から、連合の政策実現に向けて連携する立憲民主党および国民民主党やその地方組織等と、</a:t>
            </a:r>
            <a:r>
              <a:rPr lang="ja-JP" altLang="en-US" sz="1600" b="1" dirty="0">
                <a:solidFill>
                  <a:schemeClr val="accent3">
                    <a:lumMod val="50000"/>
                  </a:schemeClr>
                </a:solidFill>
              </a:rPr>
              <a:t>政策実現や選挙対策に関する対話と連携を密に</a:t>
            </a:r>
            <a:r>
              <a:rPr lang="ja-JP" altLang="en-US" sz="1600" dirty="0">
                <a:solidFill>
                  <a:schemeClr val="accent3">
                    <a:lumMod val="50000"/>
                  </a:schemeClr>
                </a:solidFill>
              </a:rPr>
              <a:t>する。</a:t>
            </a:r>
          </a:p>
          <a:p>
            <a:pPr marL="285750" indent="-285750">
              <a:lnSpc>
                <a:spcPts val="2200"/>
              </a:lnSpc>
              <a:buFont typeface="Wingdings" panose="05000000000000000000" pitchFamily="2" charset="2"/>
              <a:buChar char="n"/>
            </a:pPr>
            <a:r>
              <a:rPr lang="ja-JP" altLang="en-US" sz="1600" dirty="0">
                <a:solidFill>
                  <a:schemeClr val="accent3">
                    <a:lumMod val="50000"/>
                  </a:schemeClr>
                </a:solidFill>
              </a:rPr>
              <a:t>理念や基本政策が大きく異なる政党等と連携・協力することは、連合として認められないことを改めて政党や議員・候補者に説明し、理解を得ることを徹底し、そのような事態が発生した際には、これまでの国政選挙と同様に厳正に対処する。</a:t>
            </a:r>
          </a:p>
          <a:p>
            <a:pPr>
              <a:lnSpc>
                <a:spcPts val="2200"/>
              </a:lnSpc>
            </a:pPr>
            <a:endParaRPr lang="en-US" altLang="ja-JP" sz="1600" dirty="0">
              <a:solidFill>
                <a:schemeClr val="accent3">
                  <a:lumMod val="50000"/>
                </a:schemeClr>
              </a:solidFill>
            </a:endParaRPr>
          </a:p>
        </p:txBody>
      </p:sp>
      <p:sp>
        <p:nvSpPr>
          <p:cNvPr id="12" name="テキスト ボックス 11">
            <a:extLst>
              <a:ext uri="{FF2B5EF4-FFF2-40B4-BE49-F238E27FC236}">
                <a16:creationId xmlns:a16="http://schemas.microsoft.com/office/drawing/2014/main" id="{CEDC3A5B-CD9D-425B-A250-2A48312CF602}"/>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２．基本的な考え方と具体的な取り組み</a:t>
            </a:r>
            <a:endParaRPr lang="ja-JP" altLang="en-US" sz="2300" b="1" spc="-140" dirty="0">
              <a:solidFill>
                <a:schemeClr val="bg1">
                  <a:lumMod val="50000"/>
                </a:schemeClr>
              </a:solidFill>
              <a:latin typeface="+mj-ea"/>
            </a:endParaRPr>
          </a:p>
        </p:txBody>
      </p:sp>
      <p:sp>
        <p:nvSpPr>
          <p:cNvPr id="15" name="角丸四角形 5">
            <a:extLst>
              <a:ext uri="{FF2B5EF4-FFF2-40B4-BE49-F238E27FC236}">
                <a16:creationId xmlns:a16="http://schemas.microsoft.com/office/drawing/2014/main" id="{BE3A7BA2-C766-431B-9DA6-CB5268147EBA}"/>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38EE2F4-37EB-4EAD-9694-C23F1E094266}"/>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第</a:t>
            </a:r>
            <a:r>
              <a:rPr lang="en-US" altLang="ja-JP" sz="1100" b="1" dirty="0">
                <a:solidFill>
                  <a:schemeClr val="bg1"/>
                </a:solidFill>
                <a:latin typeface="メイリオ" panose="020B0604030504040204" pitchFamily="50" charset="-128"/>
                <a:ea typeface="メイリオ" panose="020B0604030504040204" pitchFamily="50" charset="-128"/>
              </a:rPr>
              <a:t>20</a:t>
            </a:r>
            <a:r>
              <a:rPr lang="ja-JP" altLang="en-US" sz="1100" b="1" dirty="0">
                <a:solidFill>
                  <a:schemeClr val="bg1"/>
                </a:solidFill>
                <a:latin typeface="メイリオ" panose="020B0604030504040204" pitchFamily="50" charset="-128"/>
                <a:ea typeface="メイリオ" panose="020B0604030504040204" pitchFamily="50" charset="-128"/>
              </a:rPr>
              <a:t>回統一地方選挙の</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対応方針</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382FAA4F-3500-4921-B1DF-9BB62BB84A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8272" y="3554075"/>
            <a:ext cx="3352128" cy="2514096"/>
          </a:xfrm>
          <a:prstGeom prst="rect">
            <a:avLst/>
          </a:prstGeom>
        </p:spPr>
      </p:pic>
      <p:pic>
        <p:nvPicPr>
          <p:cNvPr id="10" name="図 9">
            <a:extLst>
              <a:ext uri="{FF2B5EF4-FFF2-40B4-BE49-F238E27FC236}">
                <a16:creationId xmlns:a16="http://schemas.microsoft.com/office/drawing/2014/main" id="{65961B94-3B9A-41F7-86CF-AD9947AC31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575" y="4179105"/>
            <a:ext cx="2129938" cy="1889066"/>
          </a:xfrm>
          <a:prstGeom prst="rect">
            <a:avLst/>
          </a:prstGeom>
        </p:spPr>
      </p:pic>
    </p:spTree>
    <p:extLst>
      <p:ext uri="{BB962C8B-B14F-4D97-AF65-F5344CB8AC3E}">
        <p14:creationId xmlns:p14="http://schemas.microsoft.com/office/powerpoint/2010/main" val="507509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37696" y="787642"/>
            <a:ext cx="8353607" cy="374461"/>
          </a:xfrm>
          <a:prstGeom prst="rect">
            <a:avLst/>
          </a:prstGeom>
        </p:spPr>
        <p:txBody>
          <a:bodyPr wrap="square">
            <a:spAutoFit/>
          </a:bodyPr>
          <a:lstStyle/>
          <a:p>
            <a:pPr>
              <a:lnSpc>
                <a:spcPts val="2200"/>
              </a:lnSpc>
            </a:pPr>
            <a:r>
              <a:rPr lang="ja-JP" altLang="en-US" b="1" dirty="0">
                <a:solidFill>
                  <a:srgbClr val="00B0F0"/>
                </a:solidFill>
                <a:latin typeface="+mn-ea"/>
              </a:rPr>
              <a:t>１．政治・選挙活動の基本方針</a:t>
            </a:r>
            <a:endParaRPr lang="en-US" altLang="ja-JP" b="1" dirty="0">
              <a:solidFill>
                <a:srgbClr val="00B0F0"/>
              </a:solidFill>
              <a:latin typeface="+mn-ea"/>
            </a:endParaRP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38</a:t>
            </a:fld>
            <a:endParaRPr lang="ja-JP" altLang="en-US"/>
          </a:p>
        </p:txBody>
      </p:sp>
      <p:sp>
        <p:nvSpPr>
          <p:cNvPr id="15" name="四角形: 角を丸くする 14">
            <a:extLst>
              <a:ext uri="{FF2B5EF4-FFF2-40B4-BE49-F238E27FC236}">
                <a16:creationId xmlns:a16="http://schemas.microsoft.com/office/drawing/2014/main" id="{8F09383E-07D8-46F4-BD3F-BDAAFEF5C8A1}"/>
              </a:ext>
            </a:extLst>
          </p:cNvPr>
          <p:cNvSpPr/>
          <p:nvPr/>
        </p:nvSpPr>
        <p:spPr>
          <a:xfrm>
            <a:off x="494902" y="3561990"/>
            <a:ext cx="5270898" cy="2093922"/>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a. </a:t>
            </a:r>
            <a:r>
              <a:rPr lang="ja-JP" altLang="en-US" b="1" dirty="0">
                <a:latin typeface="メイリオ" panose="020B0604030504040204" pitchFamily="50" charset="-128"/>
                <a:ea typeface="メイリオ" panose="020B0604030504040204" pitchFamily="50" charset="-128"/>
              </a:rPr>
              <a:t>国政選挙の参議院議員選挙、衆議院議員選挙ならびに都道府県・政令指定都市の首長選挙における候補者については、連合本部が推薦を決定する。</a:t>
            </a:r>
          </a:p>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b. </a:t>
            </a:r>
            <a:r>
              <a:rPr lang="ja-JP" altLang="en-US" b="1" dirty="0">
                <a:latin typeface="メイリオ" panose="020B0604030504040204" pitchFamily="50" charset="-128"/>
                <a:ea typeface="メイリオ" panose="020B0604030504040204" pitchFamily="50" charset="-128"/>
              </a:rPr>
              <a:t>上記選挙以外は、地方連合会が候補者の推薦を決定する。</a:t>
            </a:r>
          </a:p>
        </p:txBody>
      </p:sp>
      <p:sp>
        <p:nvSpPr>
          <p:cNvPr id="3" name="四角形: 角を丸くする 2">
            <a:extLst>
              <a:ext uri="{FF2B5EF4-FFF2-40B4-BE49-F238E27FC236}">
                <a16:creationId xmlns:a16="http://schemas.microsoft.com/office/drawing/2014/main" id="{C826C586-5C57-4EDB-ACCD-741685B52256}"/>
              </a:ext>
            </a:extLst>
          </p:cNvPr>
          <p:cNvSpPr/>
          <p:nvPr/>
        </p:nvSpPr>
        <p:spPr>
          <a:xfrm>
            <a:off x="437696" y="1219274"/>
            <a:ext cx="8017190" cy="1448581"/>
          </a:xfrm>
          <a:prstGeom prst="roundRect">
            <a:avLst>
              <a:gd name="adj" fmla="val 10680"/>
            </a:avLst>
          </a:prstGeom>
          <a:solidFill>
            <a:schemeClr val="accent4">
              <a:lumMod val="40000"/>
              <a:lumOff val="60000"/>
            </a:schemeClr>
          </a:solidFill>
          <a:effectLst>
            <a:outerShdw blurRad="50800" dist="38100" dir="2700000" algn="tl" rotWithShape="0">
              <a:prstClr val="black">
                <a:alpha val="40000"/>
              </a:prstClr>
            </a:outerShdw>
          </a:effectLst>
        </p:spPr>
        <p:txBody>
          <a:bodyPr wrap="square" tIns="72000" bIns="108000">
            <a:spAutoFit/>
          </a:bodyPr>
          <a:lstStyle/>
          <a:p>
            <a:pPr>
              <a:lnSpc>
                <a:spcPts val="2400"/>
              </a:lnSpc>
            </a:pPr>
            <a:r>
              <a:rPr lang="ja-JP" altLang="en-US" b="1" dirty="0"/>
              <a:t>　連合は、「働くことを軸とする安心社会」の実現と労働者や国民の立場を踏まえた生活者優先の政治への転換をめざし、連合の求める政治を実現する中で労働組合としての役割を果たす立場で政治・選挙活動に取り組む。また、政治・選挙活動を行うにあたっては、法令を遵守して取り組む。</a:t>
            </a:r>
          </a:p>
        </p:txBody>
      </p:sp>
      <p:sp>
        <p:nvSpPr>
          <p:cNvPr id="14" name="正方形/長方形 13">
            <a:extLst>
              <a:ext uri="{FF2B5EF4-FFF2-40B4-BE49-F238E27FC236}">
                <a16:creationId xmlns:a16="http://schemas.microsoft.com/office/drawing/2014/main" id="{FD8CE327-11FE-4B4D-849C-796CFF3A7C7B}"/>
              </a:ext>
            </a:extLst>
          </p:cNvPr>
          <p:cNvSpPr/>
          <p:nvPr/>
        </p:nvSpPr>
        <p:spPr>
          <a:xfrm>
            <a:off x="437695" y="2867987"/>
            <a:ext cx="8353607" cy="374461"/>
          </a:xfrm>
          <a:prstGeom prst="rect">
            <a:avLst/>
          </a:prstGeom>
        </p:spPr>
        <p:txBody>
          <a:bodyPr wrap="square">
            <a:spAutoFit/>
          </a:bodyPr>
          <a:lstStyle/>
          <a:p>
            <a:pPr>
              <a:lnSpc>
                <a:spcPts val="2200"/>
              </a:lnSpc>
            </a:pPr>
            <a:r>
              <a:rPr lang="ja-JP" altLang="en-US" b="1" dirty="0">
                <a:solidFill>
                  <a:srgbClr val="00B0F0"/>
                </a:solidFill>
                <a:latin typeface="+mn-ea"/>
              </a:rPr>
              <a:t>２．推薦要綱</a:t>
            </a:r>
            <a:endParaRPr lang="en-US" altLang="ja-JP" b="1" dirty="0">
              <a:solidFill>
                <a:srgbClr val="00B0F0"/>
              </a:solidFill>
              <a:latin typeface="+mn-ea"/>
            </a:endParaRPr>
          </a:p>
        </p:txBody>
      </p:sp>
      <p:sp>
        <p:nvSpPr>
          <p:cNvPr id="16" name="正方形/長方形 15">
            <a:extLst>
              <a:ext uri="{FF2B5EF4-FFF2-40B4-BE49-F238E27FC236}">
                <a16:creationId xmlns:a16="http://schemas.microsoft.com/office/drawing/2014/main" id="{25970350-4EC9-46AE-B068-9DE8C2143467}"/>
              </a:ext>
            </a:extLst>
          </p:cNvPr>
          <p:cNvSpPr/>
          <p:nvPr/>
        </p:nvSpPr>
        <p:spPr>
          <a:xfrm>
            <a:off x="437694" y="3193052"/>
            <a:ext cx="8353607" cy="337144"/>
          </a:xfrm>
          <a:prstGeom prst="rect">
            <a:avLst/>
          </a:prstGeom>
        </p:spPr>
        <p:txBody>
          <a:bodyPr wrap="square">
            <a:spAutoFit/>
          </a:bodyPr>
          <a:lstStyle/>
          <a:p>
            <a:pPr>
              <a:lnSpc>
                <a:spcPts val="2200"/>
              </a:lnSpc>
            </a:pPr>
            <a:r>
              <a:rPr lang="ja-JP" altLang="en-US" b="1" dirty="0">
                <a:solidFill>
                  <a:schemeClr val="bg1">
                    <a:lumMod val="50000"/>
                  </a:schemeClr>
                </a:solidFill>
                <a:latin typeface="+mn-ea"/>
              </a:rPr>
              <a:t>（１）推薦の範囲</a:t>
            </a:r>
            <a:endParaRPr lang="en-US" altLang="ja-JP" b="1" dirty="0">
              <a:solidFill>
                <a:schemeClr val="bg1">
                  <a:lumMod val="50000"/>
                </a:schemeClr>
              </a:solidFill>
              <a:latin typeface="+mn-ea"/>
            </a:endParaRPr>
          </a:p>
        </p:txBody>
      </p:sp>
      <p:pic>
        <p:nvPicPr>
          <p:cNvPr id="21" name="図 20">
            <a:extLst>
              <a:ext uri="{FF2B5EF4-FFF2-40B4-BE49-F238E27FC236}">
                <a16:creationId xmlns:a16="http://schemas.microsoft.com/office/drawing/2014/main" id="{AA91DC87-FBF3-4881-B560-FE65066DC88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985619" y="3718529"/>
            <a:ext cx="1534582" cy="1534582"/>
          </a:xfrm>
          <a:prstGeom prst="rect">
            <a:avLst/>
          </a:prstGeom>
        </p:spPr>
      </p:pic>
      <p:sp>
        <p:nvSpPr>
          <p:cNvPr id="22" name="楕円 21">
            <a:extLst>
              <a:ext uri="{FF2B5EF4-FFF2-40B4-BE49-F238E27FC236}">
                <a16:creationId xmlns:a16="http://schemas.microsoft.com/office/drawing/2014/main" id="{D28B8E62-2BEB-4D87-AB6C-355BA1FA6C3C}"/>
              </a:ext>
            </a:extLst>
          </p:cNvPr>
          <p:cNvSpPr/>
          <p:nvPr/>
        </p:nvSpPr>
        <p:spPr>
          <a:xfrm>
            <a:off x="7256719" y="3718529"/>
            <a:ext cx="1534582" cy="1534582"/>
          </a:xfrm>
          <a:prstGeom prst="ellipse">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メイリオ" panose="020B0604030504040204" pitchFamily="50" charset="-128"/>
                <a:ea typeface="メイリオ" panose="020B0604030504040204" pitchFamily="50" charset="-128"/>
              </a:rPr>
              <a:t>地方</a:t>
            </a:r>
            <a:endParaRPr kumimoji="1" lang="en-US" altLang="ja-JP" sz="2800" b="1" dirty="0">
              <a:latin typeface="メイリオ" panose="020B0604030504040204" pitchFamily="50" charset="-128"/>
              <a:ea typeface="メイリオ" panose="020B0604030504040204" pitchFamily="50" charset="-128"/>
            </a:endParaRPr>
          </a:p>
          <a:p>
            <a:pPr algn="ctr"/>
            <a:r>
              <a:rPr kumimoji="1" lang="ja-JP" altLang="en-US" sz="2800" b="1" dirty="0">
                <a:latin typeface="メイリオ" panose="020B0604030504040204" pitchFamily="50" charset="-128"/>
                <a:ea typeface="メイリオ" panose="020B0604030504040204" pitchFamily="50" charset="-128"/>
              </a:rPr>
              <a:t>連合</a:t>
            </a:r>
          </a:p>
        </p:txBody>
      </p:sp>
      <p:pic>
        <p:nvPicPr>
          <p:cNvPr id="24" name="図 23">
            <a:extLst>
              <a:ext uri="{FF2B5EF4-FFF2-40B4-BE49-F238E27FC236}">
                <a16:creationId xmlns:a16="http://schemas.microsoft.com/office/drawing/2014/main" id="{9785F31B-4885-4867-9007-4E8BC9846C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2910" y="4358445"/>
            <a:ext cx="1077516" cy="1265530"/>
          </a:xfrm>
          <a:prstGeom prst="rect">
            <a:avLst/>
          </a:prstGeom>
        </p:spPr>
      </p:pic>
      <p:sp>
        <p:nvSpPr>
          <p:cNvPr id="17" name="テキスト ボックス 16"/>
          <p:cNvSpPr txBox="1"/>
          <p:nvPr/>
        </p:nvSpPr>
        <p:spPr>
          <a:xfrm>
            <a:off x="148368" y="47519"/>
            <a:ext cx="5406858" cy="400110"/>
          </a:xfrm>
          <a:prstGeom prst="rect">
            <a:avLst/>
          </a:prstGeom>
          <a:noFill/>
        </p:spPr>
        <p:txBody>
          <a:bodyPr wrap="square" rtlCol="0">
            <a:spAutoFit/>
          </a:bodyPr>
          <a:lstStyle/>
          <a:p>
            <a:r>
              <a:rPr lang="ja-JP" altLang="en-US" sz="2000" b="1" dirty="0">
                <a:solidFill>
                  <a:srgbClr val="00B0F0"/>
                </a:solidFill>
              </a:rPr>
              <a:t>＜資料＞連合の「政治・選挙活動方針」</a:t>
            </a:r>
            <a:endParaRPr kumimoji="1" lang="ja-JP" altLang="en-US" sz="2000" b="1" dirty="0">
              <a:solidFill>
                <a:srgbClr val="00B0F0"/>
              </a:solidFill>
            </a:endParaRPr>
          </a:p>
        </p:txBody>
      </p:sp>
    </p:spTree>
    <p:extLst>
      <p:ext uri="{BB962C8B-B14F-4D97-AF65-F5344CB8AC3E}">
        <p14:creationId xmlns:p14="http://schemas.microsoft.com/office/powerpoint/2010/main" val="554091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37696" y="571335"/>
            <a:ext cx="8353607" cy="374461"/>
          </a:xfrm>
          <a:prstGeom prst="rect">
            <a:avLst/>
          </a:prstGeom>
        </p:spPr>
        <p:txBody>
          <a:bodyPr wrap="square">
            <a:spAutoFit/>
          </a:bodyPr>
          <a:lstStyle/>
          <a:p>
            <a:pPr>
              <a:lnSpc>
                <a:spcPts val="2200"/>
              </a:lnSpc>
            </a:pPr>
            <a:r>
              <a:rPr lang="ja-JP" altLang="en-US" b="1" dirty="0">
                <a:solidFill>
                  <a:srgbClr val="00B0F0"/>
                </a:solidFill>
                <a:latin typeface="+mn-ea"/>
              </a:rPr>
              <a:t>２．推薦要綱</a:t>
            </a:r>
            <a:endParaRPr lang="en-US" altLang="ja-JP" b="1" dirty="0">
              <a:solidFill>
                <a:srgbClr val="00B0F0"/>
              </a:solidFill>
              <a:latin typeface="+mn-ea"/>
            </a:endParaRP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39</a:t>
            </a:fld>
            <a:endParaRPr lang="ja-JP" altLang="en-US"/>
          </a:p>
        </p:txBody>
      </p:sp>
      <p:sp>
        <p:nvSpPr>
          <p:cNvPr id="2" name="四角形: 角を丸くする 1">
            <a:extLst>
              <a:ext uri="{FF2B5EF4-FFF2-40B4-BE49-F238E27FC236}">
                <a16:creationId xmlns:a16="http://schemas.microsoft.com/office/drawing/2014/main" id="{8E56B8AE-88C9-4820-8CDF-5945AC0D1BA4}"/>
              </a:ext>
            </a:extLst>
          </p:cNvPr>
          <p:cNvSpPr/>
          <p:nvPr/>
        </p:nvSpPr>
        <p:spPr>
          <a:xfrm>
            <a:off x="494901" y="1348262"/>
            <a:ext cx="8154198" cy="1094914"/>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a. </a:t>
            </a:r>
            <a:r>
              <a:rPr lang="ja-JP" altLang="en-US" b="1" dirty="0">
                <a:latin typeface="メイリオ" panose="020B0604030504040204" pitchFamily="50" charset="-128"/>
                <a:ea typeface="メイリオ" panose="020B0604030504040204" pitchFamily="50" charset="-128"/>
              </a:rPr>
              <a:t>連合の政治理念や政策の基本的考え方を共有し、その実現に向けて協働する立場で活動してきた候補者、または活動しうると判断できる候補者を選択する。</a:t>
            </a:r>
          </a:p>
        </p:txBody>
      </p:sp>
      <p:sp>
        <p:nvSpPr>
          <p:cNvPr id="11" name="四角形: 角を丸くする 10">
            <a:extLst>
              <a:ext uri="{FF2B5EF4-FFF2-40B4-BE49-F238E27FC236}">
                <a16:creationId xmlns:a16="http://schemas.microsoft.com/office/drawing/2014/main" id="{D8FFBEDD-0308-47F4-8F12-2979C9B91269}"/>
              </a:ext>
            </a:extLst>
          </p:cNvPr>
          <p:cNvSpPr/>
          <p:nvPr/>
        </p:nvSpPr>
        <p:spPr>
          <a:xfrm>
            <a:off x="494900" y="2539576"/>
            <a:ext cx="8154198" cy="791901"/>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no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b. </a:t>
            </a:r>
            <a:r>
              <a:rPr lang="ja-JP" altLang="en-US" b="1" dirty="0">
                <a:latin typeface="メイリオ" panose="020B0604030504040204" pitchFamily="50" charset="-128"/>
                <a:ea typeface="メイリオ" panose="020B0604030504040204" pitchFamily="50" charset="-128"/>
              </a:rPr>
              <a:t>人格、識見、行動が、連合の推薦候補者としてふさわしいと判断される候補者を選択する。</a:t>
            </a:r>
          </a:p>
        </p:txBody>
      </p:sp>
      <p:sp>
        <p:nvSpPr>
          <p:cNvPr id="12" name="四角形: 角を丸くする 11">
            <a:extLst>
              <a:ext uri="{FF2B5EF4-FFF2-40B4-BE49-F238E27FC236}">
                <a16:creationId xmlns:a16="http://schemas.microsoft.com/office/drawing/2014/main" id="{5994A654-13B2-4318-8609-AC6EA924CD91}"/>
              </a:ext>
            </a:extLst>
          </p:cNvPr>
          <p:cNvSpPr/>
          <p:nvPr/>
        </p:nvSpPr>
        <p:spPr>
          <a:xfrm>
            <a:off x="494901" y="3427877"/>
            <a:ext cx="8154197" cy="428908"/>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c. </a:t>
            </a:r>
            <a:r>
              <a:rPr lang="ja-JP" altLang="en-US" b="1" dirty="0">
                <a:latin typeface="メイリオ" panose="020B0604030504040204" pitchFamily="50" charset="-128"/>
                <a:ea typeface="メイリオ" panose="020B0604030504040204" pitchFamily="50" charset="-128"/>
              </a:rPr>
              <a:t>推薦にあたっては、政策協定を締結する候補者であることを要件とする。</a:t>
            </a:r>
          </a:p>
        </p:txBody>
      </p:sp>
      <p:sp>
        <p:nvSpPr>
          <p:cNvPr id="13" name="四角形: 角を丸くする 12">
            <a:extLst>
              <a:ext uri="{FF2B5EF4-FFF2-40B4-BE49-F238E27FC236}">
                <a16:creationId xmlns:a16="http://schemas.microsoft.com/office/drawing/2014/main" id="{E0414409-291F-4C68-AAC1-DC9F11934BC8}"/>
              </a:ext>
            </a:extLst>
          </p:cNvPr>
          <p:cNvSpPr/>
          <p:nvPr/>
        </p:nvSpPr>
        <p:spPr>
          <a:xfrm>
            <a:off x="494901" y="3953185"/>
            <a:ext cx="5826386" cy="1829058"/>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no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d. </a:t>
            </a:r>
            <a:r>
              <a:rPr lang="ja-JP" altLang="en-US" b="1" dirty="0">
                <a:latin typeface="メイリオ" panose="020B0604030504040204" pitchFamily="50" charset="-128"/>
                <a:ea typeface="メイリオ" panose="020B0604030504040204" pitchFamily="50" charset="-128"/>
              </a:rPr>
              <a:t>都道府県・政令指定都市の首長選挙については、個人の政治姿勢が強く影響し、また権限が集中するため長期政権の場合には弊害が生じやすいことなどを考慮して、別途「知事（政令市長）選挙の候補者推薦の考え方」として示す。</a:t>
            </a:r>
          </a:p>
        </p:txBody>
      </p:sp>
      <p:sp>
        <p:nvSpPr>
          <p:cNvPr id="15" name="正方形/長方形 14">
            <a:extLst>
              <a:ext uri="{FF2B5EF4-FFF2-40B4-BE49-F238E27FC236}">
                <a16:creationId xmlns:a16="http://schemas.microsoft.com/office/drawing/2014/main" id="{18FE3EA5-9085-4FC8-854D-E17345A120B7}"/>
              </a:ext>
            </a:extLst>
          </p:cNvPr>
          <p:cNvSpPr/>
          <p:nvPr/>
        </p:nvSpPr>
        <p:spPr>
          <a:xfrm>
            <a:off x="437693" y="939323"/>
            <a:ext cx="8353607" cy="337144"/>
          </a:xfrm>
          <a:prstGeom prst="rect">
            <a:avLst/>
          </a:prstGeom>
        </p:spPr>
        <p:txBody>
          <a:bodyPr wrap="square">
            <a:spAutoFit/>
          </a:bodyPr>
          <a:lstStyle/>
          <a:p>
            <a:pPr>
              <a:lnSpc>
                <a:spcPts val="2200"/>
              </a:lnSpc>
            </a:pPr>
            <a:r>
              <a:rPr lang="zh-TW" altLang="en-US" b="1" dirty="0">
                <a:solidFill>
                  <a:schemeClr val="bg1">
                    <a:lumMod val="50000"/>
                  </a:schemeClr>
                </a:solidFill>
                <a:latin typeface="+mn-ea"/>
              </a:rPr>
              <a:t>（２）推薦基準</a:t>
            </a:r>
            <a:endParaRPr lang="en-US" altLang="ja-JP" b="1" dirty="0">
              <a:solidFill>
                <a:schemeClr val="bg1">
                  <a:lumMod val="50000"/>
                </a:schemeClr>
              </a:solidFill>
              <a:latin typeface="+mn-ea"/>
            </a:endParaRPr>
          </a:p>
        </p:txBody>
      </p:sp>
      <p:pic>
        <p:nvPicPr>
          <p:cNvPr id="4" name="図 3">
            <a:extLst>
              <a:ext uri="{FF2B5EF4-FFF2-40B4-BE49-F238E27FC236}">
                <a16:creationId xmlns:a16="http://schemas.microsoft.com/office/drawing/2014/main" id="{67847A04-A9CF-43D1-B6D0-7A9D3E1BC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998" y="4304397"/>
            <a:ext cx="1943100" cy="2305050"/>
          </a:xfrm>
          <a:prstGeom prst="rect">
            <a:avLst/>
          </a:prstGeom>
        </p:spPr>
      </p:pic>
      <p:sp>
        <p:nvSpPr>
          <p:cNvPr id="3" name="正方形/長方形 2"/>
          <p:cNvSpPr/>
          <p:nvPr/>
        </p:nvSpPr>
        <p:spPr>
          <a:xfrm>
            <a:off x="652349" y="5878643"/>
            <a:ext cx="5761703"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＜知事（政令市長）選挙の候補者推薦の考え方＞</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（１）長期政権の弊害を防ぐ観点から、同一候補の推薦は原則</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期</a:t>
            </a:r>
            <a:r>
              <a:rPr lang="en-US" altLang="ja-JP" sz="1200" dirty="0">
                <a:latin typeface="メイリオ" panose="020B0604030504040204" pitchFamily="50" charset="-128"/>
                <a:ea typeface="メイリオ" panose="020B0604030504040204" pitchFamily="50" charset="-128"/>
              </a:rPr>
              <a:t>12</a:t>
            </a:r>
            <a:r>
              <a:rPr lang="ja-JP" altLang="en-US" sz="1200" dirty="0">
                <a:latin typeface="メイリオ" panose="020B0604030504040204" pitchFamily="50" charset="-128"/>
                <a:ea typeface="メイリオ" panose="020B0604030504040204" pitchFamily="50" charset="-128"/>
              </a:rPr>
              <a:t>年とする。</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（２）推薦する候補者の年齢は原則</a:t>
            </a:r>
            <a:r>
              <a:rPr lang="en-US" altLang="ja-JP" sz="1200" dirty="0">
                <a:latin typeface="メイリオ" panose="020B0604030504040204" pitchFamily="50" charset="-128"/>
                <a:ea typeface="メイリオ" panose="020B0604030504040204" pitchFamily="50" charset="-128"/>
              </a:rPr>
              <a:t>70</a:t>
            </a:r>
            <a:r>
              <a:rPr lang="ja-JP" altLang="en-US" sz="1200" dirty="0">
                <a:latin typeface="メイリオ" panose="020B0604030504040204" pitchFamily="50" charset="-128"/>
                <a:ea typeface="メイリオ" panose="020B0604030504040204" pitchFamily="50" charset="-128"/>
              </a:rPr>
              <a:t>歳未満とする。</a:t>
            </a:r>
          </a:p>
        </p:txBody>
      </p:sp>
      <p:sp>
        <p:nvSpPr>
          <p:cNvPr id="16" name="テキスト ボックス 15"/>
          <p:cNvSpPr txBox="1"/>
          <p:nvPr/>
        </p:nvSpPr>
        <p:spPr>
          <a:xfrm>
            <a:off x="148368" y="47519"/>
            <a:ext cx="5406858" cy="400110"/>
          </a:xfrm>
          <a:prstGeom prst="rect">
            <a:avLst/>
          </a:prstGeom>
          <a:noFill/>
        </p:spPr>
        <p:txBody>
          <a:bodyPr wrap="square" rtlCol="0">
            <a:spAutoFit/>
          </a:bodyPr>
          <a:lstStyle/>
          <a:p>
            <a:r>
              <a:rPr lang="ja-JP" altLang="en-US" sz="2000" b="1" dirty="0">
                <a:solidFill>
                  <a:srgbClr val="00B0F0"/>
                </a:solidFill>
              </a:rPr>
              <a:t>＜資料＞連合の「政治・選挙活動方針」</a:t>
            </a:r>
            <a:endParaRPr kumimoji="1" lang="ja-JP" altLang="en-US" sz="2000" b="1" dirty="0">
              <a:solidFill>
                <a:srgbClr val="00B0F0"/>
              </a:solidFill>
            </a:endParaRPr>
          </a:p>
        </p:txBody>
      </p:sp>
    </p:spTree>
    <p:extLst>
      <p:ext uri="{BB962C8B-B14F-4D97-AF65-F5344CB8AC3E}">
        <p14:creationId xmlns:p14="http://schemas.microsoft.com/office/powerpoint/2010/main" val="324249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414052" y="88441"/>
            <a:ext cx="2567578" cy="3385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7924" y="25647"/>
            <a:ext cx="5145954" cy="461665"/>
          </a:xfrm>
          <a:prstGeom prst="rect">
            <a:avLst/>
          </a:prstGeom>
          <a:noFill/>
        </p:spPr>
        <p:txBody>
          <a:bodyPr wrap="square" rtlCol="0">
            <a:spAutoFit/>
          </a:bodyPr>
          <a:lstStyle/>
          <a:p>
            <a:r>
              <a:rPr kumimoji="1" lang="ja-JP" altLang="en-US" sz="2400" b="1" dirty="0">
                <a:solidFill>
                  <a:schemeClr val="bg1">
                    <a:lumMod val="50000"/>
                  </a:schemeClr>
                </a:solidFill>
                <a:latin typeface="+mj-ea"/>
                <a:ea typeface="+mj-ea"/>
              </a:rPr>
              <a:t>１．連合の役割</a:t>
            </a:r>
          </a:p>
        </p:txBody>
      </p:sp>
      <p:sp>
        <p:nvSpPr>
          <p:cNvPr id="9" name="テキスト ボックス 8"/>
          <p:cNvSpPr txBox="1"/>
          <p:nvPr/>
        </p:nvSpPr>
        <p:spPr>
          <a:xfrm>
            <a:off x="6414053" y="111104"/>
            <a:ext cx="2567578" cy="307777"/>
          </a:xfrm>
          <a:prstGeom prst="rect">
            <a:avLst/>
          </a:prstGeom>
          <a:noFill/>
        </p:spPr>
        <p:txBody>
          <a:bodyPr wrap="square" rtlCol="0">
            <a:spAutoFit/>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連合</a:t>
            </a:r>
            <a:r>
              <a:rPr lang="ja-JP" altLang="en-US" sz="1400" b="1" dirty="0">
                <a:solidFill>
                  <a:schemeClr val="bg1"/>
                </a:solidFill>
                <a:latin typeface="メイリオ" panose="020B0604030504040204" pitchFamily="50" charset="-128"/>
                <a:ea typeface="メイリオ" panose="020B0604030504040204" pitchFamily="50" charset="-128"/>
              </a:rPr>
              <a:t>の政治的役割と政治活動</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4</a:t>
            </a:fld>
            <a:endParaRPr lang="ja-JP" altLang="en-US"/>
          </a:p>
        </p:txBody>
      </p:sp>
      <p:sp>
        <p:nvSpPr>
          <p:cNvPr id="2" name="四角形: 角を丸くする 1">
            <a:extLst>
              <a:ext uri="{FF2B5EF4-FFF2-40B4-BE49-F238E27FC236}">
                <a16:creationId xmlns:a16="http://schemas.microsoft.com/office/drawing/2014/main" id="{8E56B8AE-88C9-4820-8CDF-5945AC0D1BA4}"/>
              </a:ext>
            </a:extLst>
          </p:cNvPr>
          <p:cNvSpPr/>
          <p:nvPr/>
        </p:nvSpPr>
        <p:spPr>
          <a:xfrm>
            <a:off x="494901" y="882049"/>
            <a:ext cx="3904821" cy="2093922"/>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ja-JP" altLang="en-US" b="1" dirty="0">
                <a:latin typeface="メイリオ" panose="020B0604030504040204" pitchFamily="50" charset="-128"/>
                <a:ea typeface="メイリオ" panose="020B0604030504040204" pitchFamily="50" charset="-128"/>
              </a:rPr>
              <a:t>1. 連合は、労働者を代表する社会的組織として「力と政策」を強化し、「</a:t>
            </a:r>
            <a:r>
              <a:rPr lang="ja-JP" altLang="en-US" b="1" dirty="0">
                <a:solidFill>
                  <a:srgbClr val="FF0000"/>
                </a:solidFill>
                <a:latin typeface="メイリオ" panose="020B0604030504040204" pitchFamily="50" charset="-128"/>
                <a:ea typeface="メイリオ" panose="020B0604030504040204" pitchFamily="50" charset="-128"/>
              </a:rPr>
              <a:t>働くことを軸とする安心社会</a:t>
            </a:r>
            <a:r>
              <a:rPr lang="ja-JP" altLang="en-US" b="1" dirty="0">
                <a:latin typeface="メイリオ" panose="020B0604030504040204" pitchFamily="50" charset="-128"/>
                <a:ea typeface="メイリオ" panose="020B0604030504040204" pitchFamily="50" charset="-128"/>
              </a:rPr>
              <a:t>」を構築する手段として、政治活動に積極的に取り組む。</a:t>
            </a:r>
          </a:p>
        </p:txBody>
      </p:sp>
      <p:sp>
        <p:nvSpPr>
          <p:cNvPr id="11" name="四角形: 角を丸くする 10">
            <a:extLst>
              <a:ext uri="{FF2B5EF4-FFF2-40B4-BE49-F238E27FC236}">
                <a16:creationId xmlns:a16="http://schemas.microsoft.com/office/drawing/2014/main" id="{D8FFBEDD-0308-47F4-8F12-2979C9B91269}"/>
              </a:ext>
            </a:extLst>
          </p:cNvPr>
          <p:cNvSpPr/>
          <p:nvPr/>
        </p:nvSpPr>
        <p:spPr>
          <a:xfrm>
            <a:off x="4744278" y="882049"/>
            <a:ext cx="3904821" cy="2093922"/>
          </a:xfrm>
          <a:prstGeom prst="roundRect">
            <a:avLst>
              <a:gd name="adj" fmla="val 7160"/>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2. </a:t>
            </a:r>
            <a:r>
              <a:rPr lang="ja-JP" altLang="en-US" b="1" dirty="0">
                <a:latin typeface="メイリオ" panose="020B0604030504040204" pitchFamily="50" charset="-128"/>
                <a:ea typeface="メイリオ" panose="020B0604030504040204" pitchFamily="50" charset="-128"/>
              </a:rPr>
              <a:t>連合は、「</a:t>
            </a:r>
            <a:r>
              <a:rPr lang="ja-JP" altLang="en-US" b="1" dirty="0">
                <a:solidFill>
                  <a:srgbClr val="FF0000"/>
                </a:solidFill>
                <a:latin typeface="メイリオ" panose="020B0604030504040204" pitchFamily="50" charset="-128"/>
                <a:ea typeface="メイリオ" panose="020B0604030504040204" pitchFamily="50" charset="-128"/>
              </a:rPr>
              <a:t>働くことを軸とする安心社会</a:t>
            </a:r>
            <a:r>
              <a:rPr lang="ja-JP" altLang="en-US" b="1" dirty="0">
                <a:latin typeface="メイリオ" panose="020B0604030504040204" pitchFamily="50" charset="-128"/>
                <a:ea typeface="メイリオ" panose="020B0604030504040204" pitchFamily="50" charset="-128"/>
              </a:rPr>
              <a:t>」について理解を深める情報を政治家、国民に向けて発信し、社会の合意形成の中心的役割を担う。</a:t>
            </a:r>
            <a:endParaRPr lang="en-US" altLang="ja-JP" b="1" dirty="0">
              <a:latin typeface="メイリオ" panose="020B0604030504040204" pitchFamily="50" charset="-128"/>
              <a:ea typeface="メイリオ" panose="020B0604030504040204" pitchFamily="50" charset="-128"/>
            </a:endParaRPr>
          </a:p>
          <a:p>
            <a:pPr marL="432000" indent="-324000" algn="just">
              <a:lnSpc>
                <a:spcPts val="2500"/>
              </a:lnSpc>
            </a:pPr>
            <a:endParaRPr lang="ja-JP" altLang="en-US" b="1" dirty="0">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5994A654-13B2-4318-8609-AC6EA924CD91}"/>
              </a:ext>
            </a:extLst>
          </p:cNvPr>
          <p:cNvSpPr/>
          <p:nvPr/>
        </p:nvSpPr>
        <p:spPr>
          <a:xfrm>
            <a:off x="494901" y="3159676"/>
            <a:ext cx="3904821" cy="1760919"/>
          </a:xfrm>
          <a:prstGeom prst="roundRect">
            <a:avLst>
              <a:gd name="adj" fmla="val 7160"/>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3. </a:t>
            </a:r>
            <a:r>
              <a:rPr lang="ja-JP" altLang="en-US" b="1" dirty="0">
                <a:latin typeface="メイリオ" panose="020B0604030504040204" pitchFamily="50" charset="-128"/>
                <a:ea typeface="メイリオ" panose="020B0604030504040204" pitchFamily="50" charset="-128"/>
              </a:rPr>
              <a:t>連合は、労働者の立場に立った政党および政治家との連携を強化し、またそうした政党および政治家への組合員の支持拡大をはかる。</a:t>
            </a:r>
          </a:p>
        </p:txBody>
      </p:sp>
      <p:sp>
        <p:nvSpPr>
          <p:cNvPr id="13" name="四角形: 角を丸くする 12">
            <a:extLst>
              <a:ext uri="{FF2B5EF4-FFF2-40B4-BE49-F238E27FC236}">
                <a16:creationId xmlns:a16="http://schemas.microsoft.com/office/drawing/2014/main" id="{E0414409-291F-4C68-AAC1-DC9F11934BC8}"/>
              </a:ext>
            </a:extLst>
          </p:cNvPr>
          <p:cNvSpPr/>
          <p:nvPr/>
        </p:nvSpPr>
        <p:spPr>
          <a:xfrm>
            <a:off x="4744278" y="3159676"/>
            <a:ext cx="3904821" cy="1760919"/>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4. </a:t>
            </a:r>
            <a:r>
              <a:rPr lang="ja-JP" altLang="en-US" b="1" dirty="0">
                <a:latin typeface="メイリオ" panose="020B0604030504040204" pitchFamily="50" charset="-128"/>
                <a:ea typeface="メイリオ" panose="020B0604030504040204" pitchFamily="50" charset="-128"/>
              </a:rPr>
              <a:t>連合は、連合の綱領、基本目標等を定めた「連合の進路」を基本とした政治を実現するための政治勢力の結集をめざす。</a:t>
            </a:r>
            <a:endParaRPr lang="en-US" altLang="ja-JP" b="1" dirty="0">
              <a:latin typeface="メイリオ" panose="020B0604030504040204" pitchFamily="50" charset="-128"/>
              <a:ea typeface="メイリオ" panose="020B0604030504040204" pitchFamily="50" charset="-128"/>
            </a:endParaRPr>
          </a:p>
          <a:p>
            <a:pPr marL="432000" indent="-324000" algn="just">
              <a:lnSpc>
                <a:spcPts val="2500"/>
              </a:lnSpc>
            </a:pPr>
            <a:endParaRPr lang="ja-JP" altLang="en-US"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DA4AF6DB-083A-46FD-8E90-A23634D0A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012" y="5307684"/>
            <a:ext cx="2520484" cy="1362080"/>
          </a:xfrm>
          <a:prstGeom prst="rect">
            <a:avLst/>
          </a:prstGeom>
        </p:spPr>
      </p:pic>
      <p:pic>
        <p:nvPicPr>
          <p:cNvPr id="18" name="図 17">
            <a:extLst>
              <a:ext uri="{FF2B5EF4-FFF2-40B4-BE49-F238E27FC236}">
                <a16:creationId xmlns:a16="http://schemas.microsoft.com/office/drawing/2014/main" id="{76764C02-50B0-423C-AC0F-7A95A9CF5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169" y="5326269"/>
            <a:ext cx="1203377" cy="1400200"/>
          </a:xfrm>
          <a:prstGeom prst="rect">
            <a:avLst/>
          </a:prstGeom>
        </p:spPr>
      </p:pic>
    </p:spTree>
    <p:extLst>
      <p:ext uri="{BB962C8B-B14F-4D97-AF65-F5344CB8AC3E}">
        <p14:creationId xmlns:p14="http://schemas.microsoft.com/office/powerpoint/2010/main" val="819100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19EDA54C-ACFF-4C2B-86A7-DCAE7B475534}"/>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スライド番号プレースホルダー 5">
            <a:extLst>
              <a:ext uri="{FF2B5EF4-FFF2-40B4-BE49-F238E27FC236}">
                <a16:creationId xmlns:a16="http://schemas.microsoft.com/office/drawing/2014/main" id="{C7863590-CDFC-4FCB-8798-EC9E4294E7C7}"/>
              </a:ext>
            </a:extLst>
          </p:cNvPr>
          <p:cNvSpPr>
            <a:spLocks noGrp="1"/>
          </p:cNvSpPr>
          <p:nvPr>
            <p:ph type="sldNum" sz="quarter" idx="12"/>
          </p:nvPr>
        </p:nvSpPr>
        <p:spPr/>
        <p:txBody>
          <a:bodyPr/>
          <a:lstStyle/>
          <a:p>
            <a:fld id="{56FF0F62-A5BD-45C7-AD15-390B3C90002B}" type="slidenum">
              <a:rPr lang="ja-JP" altLang="en-US" smtClean="0"/>
              <a:pPr/>
              <a:t>40</a:t>
            </a:fld>
            <a:endParaRPr lang="ja-JP" altLang="en-US"/>
          </a:p>
        </p:txBody>
      </p:sp>
      <p:sp>
        <p:nvSpPr>
          <p:cNvPr id="8" name="テキスト ボックス 7">
            <a:extLst>
              <a:ext uri="{FF2B5EF4-FFF2-40B4-BE49-F238E27FC236}">
                <a16:creationId xmlns:a16="http://schemas.microsoft.com/office/drawing/2014/main" id="{B8A2D353-A912-45DA-B697-11924F92626D}"/>
              </a:ext>
            </a:extLst>
          </p:cNvPr>
          <p:cNvSpPr txBox="1"/>
          <p:nvPr/>
        </p:nvSpPr>
        <p:spPr>
          <a:xfrm>
            <a:off x="547317" y="558990"/>
            <a:ext cx="8144399" cy="2631490"/>
          </a:xfrm>
          <a:prstGeom prst="rect">
            <a:avLst/>
          </a:prstGeom>
          <a:noFill/>
        </p:spPr>
        <p:txBody>
          <a:bodyPr wrap="square" rtlCol="0">
            <a:spAutoFit/>
          </a:bodyPr>
          <a:lstStyle/>
          <a:p>
            <a:pPr>
              <a:lnSpc>
                <a:spcPts val="2200"/>
              </a:lnSpc>
            </a:pPr>
            <a:r>
              <a:rPr lang="ja-JP" altLang="en-US" b="1" dirty="0">
                <a:solidFill>
                  <a:srgbClr val="00B0F0"/>
                </a:solidFill>
              </a:rPr>
              <a:t>（２）具体的な取り組み</a:t>
            </a:r>
            <a:endParaRPr lang="en-US" altLang="ja-JP" sz="1400" dirty="0"/>
          </a:p>
          <a:p>
            <a:pPr marL="180000">
              <a:lnSpc>
                <a:spcPts val="2200"/>
              </a:lnSpc>
            </a:pPr>
            <a:r>
              <a:rPr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rPr>
              <a:t> １）候補者擁立</a:t>
            </a:r>
          </a:p>
          <a:p>
            <a:pPr marL="180000">
              <a:lnSpc>
                <a:spcPts val="2200"/>
              </a:lnSpc>
            </a:pPr>
            <a:r>
              <a:rPr lang="ja-JP" altLang="en-US" sz="1600" b="1" dirty="0">
                <a:solidFill>
                  <a:srgbClr val="0070C0"/>
                </a:solidFill>
              </a:rPr>
              <a:t>　①組織内候補の積極的な擁立等</a:t>
            </a:r>
            <a:endParaRPr lang="en-US" altLang="ja-JP" sz="1600" b="1" dirty="0">
              <a:solidFill>
                <a:srgbClr val="0070C0"/>
              </a:solidFill>
            </a:endParaRPr>
          </a:p>
          <a:p>
            <a:pPr marL="628650" algn="just">
              <a:lnSpc>
                <a:spcPts val="2200"/>
              </a:lnSpc>
            </a:pPr>
            <a:r>
              <a:rPr lang="ja-JP" altLang="en-US" sz="1500" dirty="0">
                <a:solidFill>
                  <a:schemeClr val="accent3">
                    <a:lumMod val="50000"/>
                  </a:schemeClr>
                </a:solidFill>
                <a:latin typeface="+mj-lt"/>
              </a:rPr>
              <a:t>連合の理念・目的・政策、そして働く仲間や職場の実態を最もよく理解し、「人物重視・候補者本位」に合致する存在であることから、積極的に擁立していく必要がある。</a:t>
            </a:r>
            <a:endParaRPr lang="en-US" altLang="ja-JP" sz="1500" dirty="0">
              <a:solidFill>
                <a:schemeClr val="accent3">
                  <a:lumMod val="50000"/>
                </a:schemeClr>
              </a:solidFill>
              <a:latin typeface="+mj-lt"/>
            </a:endParaRPr>
          </a:p>
          <a:p>
            <a:pPr marL="180000">
              <a:lnSpc>
                <a:spcPts val="2200"/>
              </a:lnSpc>
            </a:pPr>
            <a:r>
              <a:rPr lang="ja-JP" altLang="en-US" sz="1600" b="1" dirty="0">
                <a:solidFill>
                  <a:srgbClr val="0070C0"/>
                </a:solidFill>
              </a:rPr>
              <a:t>　②女性候補の積極的な擁立</a:t>
            </a:r>
            <a:endParaRPr lang="en-US" altLang="ja-JP" sz="1600" b="1" dirty="0">
              <a:solidFill>
                <a:srgbClr val="0070C0"/>
              </a:solidFill>
            </a:endParaRPr>
          </a:p>
          <a:p>
            <a:pPr marL="628650" algn="just">
              <a:lnSpc>
                <a:spcPts val="2200"/>
              </a:lnSpc>
            </a:pPr>
            <a:r>
              <a:rPr lang="ja-JP" altLang="en-US" sz="1500" dirty="0">
                <a:solidFill>
                  <a:schemeClr val="accent3">
                    <a:lumMod val="50000"/>
                  </a:schemeClr>
                </a:solidFill>
                <a:latin typeface="+mj-lt"/>
              </a:rPr>
              <a:t>地方議会議員選挙における候補者数および当選者数に占める女性の割合は依然として低い。一方で、この間の国政選挙では、各政党が積極的に女性候補者を擁立する動きを見せており、今次統一地方選挙でも、その流れを断ち切らないことが重要である。</a:t>
            </a:r>
            <a:endParaRPr lang="en-US" altLang="ja-JP" sz="1500" dirty="0">
              <a:solidFill>
                <a:schemeClr val="accent3">
                  <a:lumMod val="50000"/>
                </a:schemeClr>
              </a:solidFill>
              <a:latin typeface="+mj-lt"/>
            </a:endParaRPr>
          </a:p>
        </p:txBody>
      </p:sp>
      <p:sp>
        <p:nvSpPr>
          <p:cNvPr id="12" name="テキスト ボックス 11">
            <a:extLst>
              <a:ext uri="{FF2B5EF4-FFF2-40B4-BE49-F238E27FC236}">
                <a16:creationId xmlns:a16="http://schemas.microsoft.com/office/drawing/2014/main" id="{CEDC3A5B-CD9D-425B-A250-2A48312CF602}"/>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２．基本的な考え方と具体的な取り組み</a:t>
            </a:r>
            <a:endParaRPr lang="ja-JP" altLang="en-US" sz="2300" b="1" spc="-140" dirty="0">
              <a:solidFill>
                <a:schemeClr val="bg1">
                  <a:lumMod val="50000"/>
                </a:schemeClr>
              </a:solidFill>
              <a:latin typeface="+mj-ea"/>
            </a:endParaRPr>
          </a:p>
        </p:txBody>
      </p:sp>
      <p:sp>
        <p:nvSpPr>
          <p:cNvPr id="15" name="角丸四角形 5">
            <a:extLst>
              <a:ext uri="{FF2B5EF4-FFF2-40B4-BE49-F238E27FC236}">
                <a16:creationId xmlns:a16="http://schemas.microsoft.com/office/drawing/2014/main" id="{BE3A7BA2-C766-431B-9DA6-CB5268147EBA}"/>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38EE2F4-37EB-4EAD-9694-C23F1E094266}"/>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第</a:t>
            </a:r>
            <a:r>
              <a:rPr lang="en-US" altLang="ja-JP" sz="1100" b="1" dirty="0">
                <a:solidFill>
                  <a:schemeClr val="bg1"/>
                </a:solidFill>
                <a:latin typeface="メイリオ" panose="020B0604030504040204" pitchFamily="50" charset="-128"/>
                <a:ea typeface="メイリオ" panose="020B0604030504040204" pitchFamily="50" charset="-128"/>
              </a:rPr>
              <a:t>20</a:t>
            </a:r>
            <a:r>
              <a:rPr lang="ja-JP" altLang="en-US" sz="1100" b="1" dirty="0">
                <a:solidFill>
                  <a:schemeClr val="bg1"/>
                </a:solidFill>
                <a:latin typeface="メイリオ" panose="020B0604030504040204" pitchFamily="50" charset="-128"/>
                <a:ea typeface="メイリオ" panose="020B0604030504040204" pitchFamily="50" charset="-128"/>
              </a:rPr>
              <a:t>回統一地方選挙の</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対応方針</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rotWithShape="1">
          <a:blip r:embed="rId2"/>
          <a:srcRect l="10611" t="22000" r="48447" b="8457"/>
          <a:stretch/>
        </p:blipFill>
        <p:spPr>
          <a:xfrm>
            <a:off x="1278195" y="3141934"/>
            <a:ext cx="3609338" cy="3448463"/>
          </a:xfrm>
          <a:prstGeom prst="rect">
            <a:avLst/>
          </a:prstGeom>
        </p:spPr>
      </p:pic>
      <p:pic>
        <p:nvPicPr>
          <p:cNvPr id="10" name="図 9">
            <a:extLst>
              <a:ext uri="{FF2B5EF4-FFF2-40B4-BE49-F238E27FC236}">
                <a16:creationId xmlns:a16="http://schemas.microsoft.com/office/drawing/2014/main" id="{40B948B3-6FA0-45E4-8BE7-3EA751412D56}"/>
              </a:ext>
            </a:extLst>
          </p:cNvPr>
          <p:cNvPicPr>
            <a:picLocks noChangeAspect="1"/>
          </p:cNvPicPr>
          <p:nvPr/>
        </p:nvPicPr>
        <p:blipFill rotWithShape="1">
          <a:blip r:embed="rId2"/>
          <a:srcRect l="52142" t="22000" r="7167" b="8457"/>
          <a:stretch/>
        </p:blipFill>
        <p:spPr>
          <a:xfrm>
            <a:off x="4975833" y="3141934"/>
            <a:ext cx="3584195" cy="3445556"/>
          </a:xfrm>
          <a:prstGeom prst="rect">
            <a:avLst/>
          </a:prstGeom>
        </p:spPr>
      </p:pic>
    </p:spTree>
    <p:extLst>
      <p:ext uri="{BB962C8B-B14F-4D97-AF65-F5344CB8AC3E}">
        <p14:creationId xmlns:p14="http://schemas.microsoft.com/office/powerpoint/2010/main" val="3550565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19EDA54C-ACFF-4C2B-86A7-DCAE7B475534}"/>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スライド番号プレースホルダー 5">
            <a:extLst>
              <a:ext uri="{FF2B5EF4-FFF2-40B4-BE49-F238E27FC236}">
                <a16:creationId xmlns:a16="http://schemas.microsoft.com/office/drawing/2014/main" id="{C7863590-CDFC-4FCB-8798-EC9E4294E7C7}"/>
              </a:ext>
            </a:extLst>
          </p:cNvPr>
          <p:cNvSpPr>
            <a:spLocks noGrp="1"/>
          </p:cNvSpPr>
          <p:nvPr>
            <p:ph type="sldNum" sz="quarter" idx="12"/>
          </p:nvPr>
        </p:nvSpPr>
        <p:spPr/>
        <p:txBody>
          <a:bodyPr/>
          <a:lstStyle/>
          <a:p>
            <a:fld id="{56FF0F62-A5BD-45C7-AD15-390B3C90002B}" type="slidenum">
              <a:rPr lang="ja-JP" altLang="en-US" smtClean="0"/>
              <a:pPr/>
              <a:t>41</a:t>
            </a:fld>
            <a:endParaRPr lang="ja-JP" altLang="en-US"/>
          </a:p>
        </p:txBody>
      </p:sp>
      <p:sp>
        <p:nvSpPr>
          <p:cNvPr id="12" name="テキスト ボックス 11">
            <a:extLst>
              <a:ext uri="{FF2B5EF4-FFF2-40B4-BE49-F238E27FC236}">
                <a16:creationId xmlns:a16="http://schemas.microsoft.com/office/drawing/2014/main" id="{CEDC3A5B-CD9D-425B-A250-2A48312CF602}"/>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２．基本的な考え方と具体的な取り組み</a:t>
            </a:r>
            <a:endParaRPr lang="ja-JP" altLang="en-US" sz="2300" b="1" spc="-140" dirty="0">
              <a:solidFill>
                <a:schemeClr val="bg1">
                  <a:lumMod val="50000"/>
                </a:schemeClr>
              </a:solidFill>
              <a:latin typeface="+mj-ea"/>
            </a:endParaRPr>
          </a:p>
        </p:txBody>
      </p:sp>
      <p:sp>
        <p:nvSpPr>
          <p:cNvPr id="15" name="角丸四角形 5">
            <a:extLst>
              <a:ext uri="{FF2B5EF4-FFF2-40B4-BE49-F238E27FC236}">
                <a16:creationId xmlns:a16="http://schemas.microsoft.com/office/drawing/2014/main" id="{BE3A7BA2-C766-431B-9DA6-CB5268147EBA}"/>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38EE2F4-37EB-4EAD-9694-C23F1E094266}"/>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第</a:t>
            </a:r>
            <a:r>
              <a:rPr lang="en-US" altLang="ja-JP" sz="1100" b="1" dirty="0">
                <a:solidFill>
                  <a:schemeClr val="bg1"/>
                </a:solidFill>
                <a:latin typeface="メイリオ" panose="020B0604030504040204" pitchFamily="50" charset="-128"/>
                <a:ea typeface="メイリオ" panose="020B0604030504040204" pitchFamily="50" charset="-128"/>
              </a:rPr>
              <a:t>20</a:t>
            </a:r>
            <a:r>
              <a:rPr lang="ja-JP" altLang="en-US" sz="1100" b="1" dirty="0">
                <a:solidFill>
                  <a:schemeClr val="bg1"/>
                </a:solidFill>
                <a:latin typeface="メイリオ" panose="020B0604030504040204" pitchFamily="50" charset="-128"/>
                <a:ea typeface="メイリオ" panose="020B0604030504040204" pitchFamily="50" charset="-128"/>
              </a:rPr>
              <a:t>回統一地方選挙の</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対応方針</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2"/>
          <a:srcRect l="19611" t="20715" r="24666" b="7778"/>
          <a:stretch/>
        </p:blipFill>
        <p:spPr>
          <a:xfrm>
            <a:off x="589937" y="681768"/>
            <a:ext cx="7978220" cy="5758954"/>
          </a:xfrm>
          <a:prstGeom prst="rect">
            <a:avLst/>
          </a:prstGeom>
        </p:spPr>
      </p:pic>
      <p:sp>
        <p:nvSpPr>
          <p:cNvPr id="11" name="正方形/長方形 10">
            <a:extLst>
              <a:ext uri="{FF2B5EF4-FFF2-40B4-BE49-F238E27FC236}">
                <a16:creationId xmlns:a16="http://schemas.microsoft.com/office/drawing/2014/main" id="{D761C696-0525-44F1-BB8E-6E82FD83156F}"/>
              </a:ext>
            </a:extLst>
          </p:cNvPr>
          <p:cNvSpPr/>
          <p:nvPr/>
        </p:nvSpPr>
        <p:spPr>
          <a:xfrm>
            <a:off x="6300689" y="6147537"/>
            <a:ext cx="1978222" cy="26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r" eaLnBrk="1" hangingPunct="1">
              <a:defRPr/>
            </a:pPr>
            <a:r>
              <a:rPr lang="ja-JP" altLang="en-US" sz="900" dirty="0">
                <a:solidFill>
                  <a:schemeClr val="accent3">
                    <a:lumMod val="50000"/>
                  </a:schemeClr>
                </a:solidFill>
                <a:latin typeface="BIZ UDゴシック" panose="020B0400000000000000" pitchFamily="49" charset="-128"/>
                <a:ea typeface="BIZ UDゴシック" panose="020B0400000000000000" pitchFamily="49" charset="-128"/>
                <a:cs typeface="メイリオ" panose="020B0604030504040204" pitchFamily="50" charset="-128"/>
              </a:rPr>
              <a:t>資料出所：内閣府男女共同参画局</a:t>
            </a:r>
          </a:p>
        </p:txBody>
      </p:sp>
      <p:pic>
        <p:nvPicPr>
          <p:cNvPr id="4" name="図 3">
            <a:extLst>
              <a:ext uri="{FF2B5EF4-FFF2-40B4-BE49-F238E27FC236}">
                <a16:creationId xmlns:a16="http://schemas.microsoft.com/office/drawing/2014/main" id="{12D525A7-ED41-4063-8C30-2B763F8017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551"/>
          <a:stretch/>
        </p:blipFill>
        <p:spPr>
          <a:xfrm>
            <a:off x="3171824" y="4862968"/>
            <a:ext cx="602927" cy="1189319"/>
          </a:xfrm>
          <a:prstGeom prst="rect">
            <a:avLst/>
          </a:prstGeom>
        </p:spPr>
      </p:pic>
      <p:pic>
        <p:nvPicPr>
          <p:cNvPr id="8" name="図 7">
            <a:extLst>
              <a:ext uri="{FF2B5EF4-FFF2-40B4-BE49-F238E27FC236}">
                <a16:creationId xmlns:a16="http://schemas.microsoft.com/office/drawing/2014/main" id="{2A50D27A-D26B-4F46-823C-8983C5D7BB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000" y="4764379"/>
            <a:ext cx="1061063" cy="1293944"/>
          </a:xfrm>
          <a:prstGeom prst="rect">
            <a:avLst/>
          </a:prstGeom>
        </p:spPr>
      </p:pic>
      <p:sp>
        <p:nvSpPr>
          <p:cNvPr id="14" name="吹き出し: 四角形 13">
            <a:extLst>
              <a:ext uri="{FF2B5EF4-FFF2-40B4-BE49-F238E27FC236}">
                <a16:creationId xmlns:a16="http://schemas.microsoft.com/office/drawing/2014/main" id="{1A90A488-5644-4C1D-B1FD-3444F2EE9112}"/>
              </a:ext>
            </a:extLst>
          </p:cNvPr>
          <p:cNvSpPr/>
          <p:nvPr/>
        </p:nvSpPr>
        <p:spPr>
          <a:xfrm>
            <a:off x="3682448" y="2297636"/>
            <a:ext cx="2135256" cy="1049106"/>
          </a:xfrm>
          <a:prstGeom prst="wedgeRectCallout">
            <a:avLst>
              <a:gd name="adj1" fmla="val 48058"/>
              <a:gd name="adj2" fmla="val 83974"/>
            </a:avLst>
          </a:prstGeom>
          <a:solidFill>
            <a:srgbClr val="223A37"/>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spAutoFit/>
          </a:bodyPr>
          <a:lstStyle/>
          <a:p>
            <a:r>
              <a:rPr lang="ja-JP" altLang="en-US" b="1" dirty="0">
                <a:latin typeface="メイリオ" panose="020B0604030504040204" pitchFamily="50" charset="-128"/>
                <a:ea typeface="メイリオ" panose="020B0604030504040204" pitchFamily="50" charset="-128"/>
              </a:rPr>
              <a:t>色が薄い都道府県ほど、女性</a:t>
            </a:r>
            <a:r>
              <a:rPr lang="en-US" altLang="ja-JP" b="1" dirty="0">
                <a:latin typeface="メイリオ" panose="020B0604030504040204" pitchFamily="50" charset="-128"/>
                <a:ea typeface="メイリオ" panose="020B0604030504040204" pitchFamily="50" charset="-128"/>
              </a:rPr>
              <a:t>0</a:t>
            </a:r>
            <a:r>
              <a:rPr lang="ja-JP" altLang="en-US" b="1" dirty="0">
                <a:latin typeface="メイリオ" panose="020B0604030504040204" pitchFamily="50" charset="-128"/>
                <a:ea typeface="メイリオ" panose="020B0604030504040204" pitchFamily="50" charset="-128"/>
              </a:rPr>
              <a:t>の議会割合が高い</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0141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19EDA54C-ACFF-4C2B-86A7-DCAE7B475534}"/>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スライド番号プレースホルダー 5">
            <a:extLst>
              <a:ext uri="{FF2B5EF4-FFF2-40B4-BE49-F238E27FC236}">
                <a16:creationId xmlns:a16="http://schemas.microsoft.com/office/drawing/2014/main" id="{C7863590-CDFC-4FCB-8798-EC9E4294E7C7}"/>
              </a:ext>
            </a:extLst>
          </p:cNvPr>
          <p:cNvSpPr>
            <a:spLocks noGrp="1"/>
          </p:cNvSpPr>
          <p:nvPr>
            <p:ph type="sldNum" sz="quarter" idx="12"/>
          </p:nvPr>
        </p:nvSpPr>
        <p:spPr/>
        <p:txBody>
          <a:bodyPr/>
          <a:lstStyle/>
          <a:p>
            <a:fld id="{56FF0F62-A5BD-45C7-AD15-390B3C90002B}" type="slidenum">
              <a:rPr lang="ja-JP" altLang="en-US" smtClean="0"/>
              <a:pPr/>
              <a:t>42</a:t>
            </a:fld>
            <a:endParaRPr lang="ja-JP" altLang="en-US"/>
          </a:p>
        </p:txBody>
      </p:sp>
      <p:sp>
        <p:nvSpPr>
          <p:cNvPr id="8" name="テキスト ボックス 7">
            <a:extLst>
              <a:ext uri="{FF2B5EF4-FFF2-40B4-BE49-F238E27FC236}">
                <a16:creationId xmlns:a16="http://schemas.microsoft.com/office/drawing/2014/main" id="{B8A2D353-A912-45DA-B697-11924F92626D}"/>
              </a:ext>
            </a:extLst>
          </p:cNvPr>
          <p:cNvSpPr txBox="1"/>
          <p:nvPr/>
        </p:nvSpPr>
        <p:spPr>
          <a:xfrm>
            <a:off x="547317" y="676976"/>
            <a:ext cx="8280220" cy="3883114"/>
          </a:xfrm>
          <a:prstGeom prst="rect">
            <a:avLst/>
          </a:prstGeom>
          <a:noFill/>
        </p:spPr>
        <p:txBody>
          <a:bodyPr wrap="square" rtlCol="0">
            <a:spAutoFit/>
          </a:bodyPr>
          <a:lstStyle/>
          <a:p>
            <a:pPr>
              <a:lnSpc>
                <a:spcPts val="2200"/>
              </a:lnSpc>
            </a:pPr>
            <a:r>
              <a:rPr lang="ja-JP" altLang="en-US" b="1" dirty="0">
                <a:solidFill>
                  <a:srgbClr val="00B0F0"/>
                </a:solidFill>
              </a:rPr>
              <a:t>（２）具体的な取り組み</a:t>
            </a:r>
            <a:endParaRPr lang="en-US" altLang="ja-JP" sz="1400" dirty="0"/>
          </a:p>
          <a:p>
            <a:pPr marL="180000">
              <a:lnSpc>
                <a:spcPts val="2200"/>
              </a:lnSpc>
            </a:pPr>
            <a:r>
              <a:rPr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rPr>
              <a:t> ２）候補者推薦と候補者調整をはじめとする環境整備</a:t>
            </a:r>
            <a:endParaRPr lang="en-US" altLang="ja-JP" sz="1600"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180000"/>
            <a:endParaRPr lang="ja-JP" altLang="en-US" sz="800"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180000">
              <a:lnSpc>
                <a:spcPts val="2200"/>
              </a:lnSpc>
            </a:pPr>
            <a:r>
              <a:rPr lang="ja-JP" altLang="en-US" sz="1600" b="1" dirty="0">
                <a:solidFill>
                  <a:srgbClr val="0070C0"/>
                </a:solidFill>
              </a:rPr>
              <a:t>　①連合本部の取り組み</a:t>
            </a:r>
            <a:endParaRPr lang="en-US" altLang="ja-JP" sz="1600" b="1" dirty="0">
              <a:solidFill>
                <a:srgbClr val="0070C0"/>
              </a:solidFill>
            </a:endParaRPr>
          </a:p>
          <a:p>
            <a:pPr marL="628650" indent="-274638" algn="just">
              <a:lnSpc>
                <a:spcPts val="2200"/>
              </a:lnSpc>
            </a:pPr>
            <a:r>
              <a:rPr lang="ja-JP" altLang="en-US" sz="1600" dirty="0">
                <a:solidFill>
                  <a:schemeClr val="accent3">
                    <a:lumMod val="50000"/>
                  </a:schemeClr>
                </a:solidFill>
              </a:rPr>
              <a:t>○ 「人物重視・候補者本位」の意味合いとそれにもとづく取り組みについて、構成組織およびその地方組織・加盟組合から理解・協力が得られるよう説明を尽くす。</a:t>
            </a:r>
          </a:p>
          <a:p>
            <a:pPr marL="628650" indent="-274638" algn="just">
              <a:lnSpc>
                <a:spcPts val="2200"/>
              </a:lnSpc>
            </a:pPr>
            <a:r>
              <a:rPr lang="ja-JP" altLang="en-US" sz="1600" dirty="0">
                <a:solidFill>
                  <a:schemeClr val="accent3">
                    <a:lumMod val="50000"/>
                  </a:schemeClr>
                </a:solidFill>
              </a:rPr>
              <a:t>○ 地方連合会と連携し、選挙情勢や候補者擁立状況等を把握する。</a:t>
            </a:r>
          </a:p>
          <a:p>
            <a:pPr marL="628650" indent="-274638" algn="just">
              <a:lnSpc>
                <a:spcPts val="2200"/>
              </a:lnSpc>
            </a:pPr>
            <a:r>
              <a:rPr lang="ja-JP" altLang="en-US" sz="1600" dirty="0">
                <a:solidFill>
                  <a:schemeClr val="accent3">
                    <a:lumMod val="50000"/>
                  </a:schemeClr>
                </a:solidFill>
              </a:rPr>
              <a:t>○ 本対応方針にもとづき、立憲民主党、国民民主党と選挙情勢や選挙戦略・選挙戦術を十分に共有したうえで、構成組織や地方連合会の取り組みが円滑に進むよう日常的な連携を強化する。</a:t>
            </a:r>
          </a:p>
          <a:p>
            <a:pPr marL="628650" indent="-274638" algn="just">
              <a:lnSpc>
                <a:spcPts val="2200"/>
              </a:lnSpc>
            </a:pPr>
            <a:r>
              <a:rPr lang="ja-JP" altLang="en-US" sz="1600" dirty="0">
                <a:solidFill>
                  <a:schemeClr val="accent3">
                    <a:lumMod val="50000"/>
                  </a:schemeClr>
                </a:solidFill>
              </a:rPr>
              <a:t>○ 候補者の乱立・競合による負の影響が著しく懸念される場合においては、候補者擁立の主体となる構成組織や政党に加え、候補者本人の意思を尊重しつつ、地方連合会からの要請にもとづき、立憲民主党・国民民主党や構成組織との調整をはかり、地方連合会が組織力を最大限に発揮できる環境を整備する。</a:t>
            </a:r>
          </a:p>
        </p:txBody>
      </p:sp>
      <p:sp>
        <p:nvSpPr>
          <p:cNvPr id="12" name="テキスト ボックス 11">
            <a:extLst>
              <a:ext uri="{FF2B5EF4-FFF2-40B4-BE49-F238E27FC236}">
                <a16:creationId xmlns:a16="http://schemas.microsoft.com/office/drawing/2014/main" id="{CEDC3A5B-CD9D-425B-A250-2A48312CF602}"/>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２．基本的な考え方と具体的な取り組み</a:t>
            </a:r>
            <a:endParaRPr lang="ja-JP" altLang="en-US" sz="2300" b="1" spc="-140" dirty="0">
              <a:solidFill>
                <a:schemeClr val="bg1">
                  <a:lumMod val="50000"/>
                </a:schemeClr>
              </a:solidFill>
              <a:latin typeface="+mj-ea"/>
            </a:endParaRPr>
          </a:p>
        </p:txBody>
      </p:sp>
      <p:sp>
        <p:nvSpPr>
          <p:cNvPr id="15" name="角丸四角形 5">
            <a:extLst>
              <a:ext uri="{FF2B5EF4-FFF2-40B4-BE49-F238E27FC236}">
                <a16:creationId xmlns:a16="http://schemas.microsoft.com/office/drawing/2014/main" id="{BE3A7BA2-C766-431B-9DA6-CB5268147EBA}"/>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38EE2F4-37EB-4EAD-9694-C23F1E094266}"/>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第</a:t>
            </a:r>
            <a:r>
              <a:rPr lang="en-US" altLang="ja-JP" sz="1100" b="1" dirty="0">
                <a:solidFill>
                  <a:schemeClr val="bg1"/>
                </a:solidFill>
                <a:latin typeface="メイリオ" panose="020B0604030504040204" pitchFamily="50" charset="-128"/>
                <a:ea typeface="メイリオ" panose="020B0604030504040204" pitchFamily="50" charset="-128"/>
              </a:rPr>
              <a:t>20</a:t>
            </a:r>
            <a:r>
              <a:rPr lang="ja-JP" altLang="en-US" sz="1100" b="1" dirty="0">
                <a:solidFill>
                  <a:schemeClr val="bg1"/>
                </a:solidFill>
                <a:latin typeface="メイリオ" panose="020B0604030504040204" pitchFamily="50" charset="-128"/>
                <a:ea typeface="メイリオ" panose="020B0604030504040204" pitchFamily="50" charset="-128"/>
              </a:rPr>
              <a:t>回統一地方選挙の</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対応方針</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408947C-9399-4DC2-985F-0533CC0276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4692755"/>
            <a:ext cx="1256890" cy="1742661"/>
          </a:xfrm>
          <a:prstGeom prst="rect">
            <a:avLst/>
          </a:prstGeom>
        </p:spPr>
      </p:pic>
      <p:pic>
        <p:nvPicPr>
          <p:cNvPr id="9" name="図 8">
            <a:extLst>
              <a:ext uri="{FF2B5EF4-FFF2-40B4-BE49-F238E27FC236}">
                <a16:creationId xmlns:a16="http://schemas.microsoft.com/office/drawing/2014/main" id="{96A9EBBF-260A-492B-844D-17CC2DB83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823" y="4929922"/>
            <a:ext cx="1094961" cy="1706102"/>
          </a:xfrm>
          <a:prstGeom prst="rect">
            <a:avLst/>
          </a:prstGeom>
        </p:spPr>
      </p:pic>
    </p:spTree>
    <p:extLst>
      <p:ext uri="{BB962C8B-B14F-4D97-AF65-F5344CB8AC3E}">
        <p14:creationId xmlns:p14="http://schemas.microsoft.com/office/powerpoint/2010/main" val="783727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19EDA54C-ACFF-4C2B-86A7-DCAE7B475534}"/>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スライド番号プレースホルダー 5">
            <a:extLst>
              <a:ext uri="{FF2B5EF4-FFF2-40B4-BE49-F238E27FC236}">
                <a16:creationId xmlns:a16="http://schemas.microsoft.com/office/drawing/2014/main" id="{C7863590-CDFC-4FCB-8798-EC9E4294E7C7}"/>
              </a:ext>
            </a:extLst>
          </p:cNvPr>
          <p:cNvSpPr>
            <a:spLocks noGrp="1"/>
          </p:cNvSpPr>
          <p:nvPr>
            <p:ph type="sldNum" sz="quarter" idx="12"/>
          </p:nvPr>
        </p:nvSpPr>
        <p:spPr/>
        <p:txBody>
          <a:bodyPr/>
          <a:lstStyle/>
          <a:p>
            <a:fld id="{56FF0F62-A5BD-45C7-AD15-390B3C90002B}" type="slidenum">
              <a:rPr lang="ja-JP" altLang="en-US" smtClean="0"/>
              <a:pPr/>
              <a:t>43</a:t>
            </a:fld>
            <a:endParaRPr lang="ja-JP" altLang="en-US"/>
          </a:p>
        </p:txBody>
      </p:sp>
      <p:sp>
        <p:nvSpPr>
          <p:cNvPr id="8" name="テキスト ボックス 7">
            <a:extLst>
              <a:ext uri="{FF2B5EF4-FFF2-40B4-BE49-F238E27FC236}">
                <a16:creationId xmlns:a16="http://schemas.microsoft.com/office/drawing/2014/main" id="{B8A2D353-A912-45DA-B697-11924F92626D}"/>
              </a:ext>
            </a:extLst>
          </p:cNvPr>
          <p:cNvSpPr txBox="1"/>
          <p:nvPr/>
        </p:nvSpPr>
        <p:spPr>
          <a:xfrm>
            <a:off x="547316" y="676976"/>
            <a:ext cx="8434313" cy="5698996"/>
          </a:xfrm>
          <a:prstGeom prst="rect">
            <a:avLst/>
          </a:prstGeom>
          <a:noFill/>
        </p:spPr>
        <p:txBody>
          <a:bodyPr wrap="square" rtlCol="0">
            <a:spAutoFit/>
          </a:bodyPr>
          <a:lstStyle/>
          <a:p>
            <a:pPr algn="just">
              <a:lnSpc>
                <a:spcPts val="2200"/>
              </a:lnSpc>
            </a:pPr>
            <a:r>
              <a:rPr lang="ja-JP" altLang="en-US" b="1" dirty="0">
                <a:solidFill>
                  <a:srgbClr val="00B0F0"/>
                </a:solidFill>
              </a:rPr>
              <a:t>（２）具体的な取り組み</a:t>
            </a:r>
            <a:endParaRPr lang="en-US" altLang="ja-JP" b="1" dirty="0">
              <a:solidFill>
                <a:srgbClr val="00B0F0"/>
              </a:solidFill>
            </a:endParaRPr>
          </a:p>
          <a:p>
            <a:pPr marL="180000" algn="just">
              <a:lnSpc>
                <a:spcPts val="2200"/>
              </a:lnSpc>
            </a:pPr>
            <a:r>
              <a:rPr lang="ja-JP" altLang="en-US" sz="1600" b="1" dirty="0">
                <a:solidFill>
                  <a:schemeClr val="bg1">
                    <a:lumMod val="75000"/>
                  </a:schemeClr>
                </a:solidFill>
                <a:latin typeface="メイリオ" panose="020B0604030504040204" pitchFamily="50" charset="-128"/>
                <a:ea typeface="メイリオ" panose="020B0604030504040204" pitchFamily="50" charset="-128"/>
              </a:rPr>
              <a:t> </a:t>
            </a:r>
            <a:r>
              <a:rPr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rPr>
              <a:t>２）候補者推薦と候補者調整をはじめとする環境整備</a:t>
            </a:r>
          </a:p>
          <a:p>
            <a:pPr marL="180000" algn="just"/>
            <a:endParaRPr lang="en-US" altLang="ja-JP" sz="800" b="1" dirty="0">
              <a:solidFill>
                <a:schemeClr val="bg1">
                  <a:lumMod val="65000"/>
                </a:schemeClr>
              </a:solidFill>
            </a:endParaRPr>
          </a:p>
          <a:p>
            <a:pPr marL="180000" algn="just">
              <a:lnSpc>
                <a:spcPts val="2200"/>
              </a:lnSpc>
            </a:pPr>
            <a:r>
              <a:rPr lang="ja-JP" altLang="en-US" sz="1600" b="1" dirty="0">
                <a:solidFill>
                  <a:srgbClr val="0070C0"/>
                </a:solidFill>
              </a:rPr>
              <a:t>　②地方連合会の取り組み</a:t>
            </a:r>
            <a:endParaRPr lang="en-US" altLang="ja-JP" sz="1600" b="1" dirty="0">
              <a:solidFill>
                <a:srgbClr val="0070C0"/>
              </a:solidFill>
            </a:endParaRPr>
          </a:p>
          <a:p>
            <a:pPr marL="628650" indent="-274638" algn="just">
              <a:lnSpc>
                <a:spcPts val="2200"/>
              </a:lnSpc>
            </a:pPr>
            <a:r>
              <a:rPr lang="ja-JP" altLang="en-US" sz="1600" dirty="0">
                <a:solidFill>
                  <a:schemeClr val="accent3">
                    <a:lumMod val="50000"/>
                  </a:schemeClr>
                </a:solidFill>
              </a:rPr>
              <a:t>○ 構成組織の地方組織・加盟組合も含めて候補者との信頼関係を構築し、その醸成をはかる。そのうえで、「連合の政治方針」の附則「政治・選挙活動方針」に記載の「推薦基準」に合致する候補者については、それぞれの地域における課題等を踏まえた政策協定を締結したうえで推薦を決定し、具体的な取り組みを進める。</a:t>
            </a:r>
          </a:p>
          <a:p>
            <a:pPr marL="628650" indent="-274638" algn="just">
              <a:lnSpc>
                <a:spcPts val="2200"/>
              </a:lnSpc>
            </a:pPr>
            <a:r>
              <a:rPr lang="ja-JP" altLang="en-US" sz="1600" dirty="0">
                <a:solidFill>
                  <a:schemeClr val="accent3">
                    <a:lumMod val="50000"/>
                  </a:schemeClr>
                </a:solidFill>
              </a:rPr>
              <a:t>○ 地方議会議員選挙においては、連合推薦候補者の議席が最大化されるよう、過去の選挙結果も分析しつつ、この間の国政選挙と同様に政党の地方組織等との意見交換や、候補者との対話の場の設定などを行いながら緊密な連携をはかることとする。</a:t>
            </a:r>
          </a:p>
          <a:p>
            <a:pPr marL="628650" indent="-274638" algn="just">
              <a:lnSpc>
                <a:spcPts val="2200"/>
              </a:lnSpc>
            </a:pPr>
            <a:r>
              <a:rPr lang="ja-JP" altLang="en-US" sz="1600" dirty="0">
                <a:solidFill>
                  <a:schemeClr val="accent3">
                    <a:lumMod val="50000"/>
                  </a:schemeClr>
                </a:solidFill>
              </a:rPr>
              <a:t>○ 「人物重視・候補者本位」で臨むことを基本としつつも、今後の政治活動のための向けた基盤づくりも視野に入れて、構成組織の地方組織の総意を前提に、地方連合会・立憲民主党ならびに国民民主党地方組織の三者間、あるいは両党議員を中心に構成する地域政党などとの政策協定等の締結も、それぞれの地域事情に合わせて可能な範囲で取り組むこととする。</a:t>
            </a:r>
            <a:endParaRPr lang="en-US" altLang="ja-JP" sz="1600" dirty="0">
              <a:solidFill>
                <a:schemeClr val="accent3">
                  <a:lumMod val="50000"/>
                </a:schemeClr>
              </a:solidFill>
            </a:endParaRPr>
          </a:p>
          <a:p>
            <a:pPr marL="180000" algn="just"/>
            <a:endParaRPr lang="en-US" altLang="ja-JP" sz="800" b="1" dirty="0">
              <a:solidFill>
                <a:srgbClr val="0070C0"/>
              </a:solidFill>
            </a:endParaRPr>
          </a:p>
          <a:p>
            <a:pPr marL="180000" algn="just">
              <a:lnSpc>
                <a:spcPts val="2200"/>
              </a:lnSpc>
            </a:pPr>
            <a:r>
              <a:rPr lang="ja-JP" altLang="en-US" sz="1600" b="1" dirty="0">
                <a:solidFill>
                  <a:srgbClr val="0070C0"/>
                </a:solidFill>
              </a:rPr>
              <a:t>　③構成組織の取り組み</a:t>
            </a:r>
            <a:endParaRPr lang="en-US" altLang="ja-JP" sz="1600" b="1" dirty="0">
              <a:solidFill>
                <a:srgbClr val="0070C0"/>
              </a:solidFill>
            </a:endParaRPr>
          </a:p>
          <a:p>
            <a:pPr marL="628650" indent="-274638" algn="just">
              <a:lnSpc>
                <a:spcPts val="2200"/>
              </a:lnSpc>
            </a:pPr>
            <a:r>
              <a:rPr lang="ja-JP" altLang="en-US" sz="1600" dirty="0">
                <a:solidFill>
                  <a:schemeClr val="accent3">
                    <a:lumMod val="50000"/>
                  </a:schemeClr>
                </a:solidFill>
              </a:rPr>
              <a:t>○ 連合推薦候補者の議席の最大化を目的とした地方連合会における主体的な取り組みを尊重し、地方組織を通じた支援政党の地方組織への候補者調整の働きかけ、連合推薦候補者への支援などに最大限組織的に取り組む。</a:t>
            </a:r>
            <a:endParaRPr lang="en-US" altLang="ja-JP" sz="1600" b="1" dirty="0">
              <a:solidFill>
                <a:srgbClr val="0070C0"/>
              </a:solidFill>
            </a:endParaRPr>
          </a:p>
        </p:txBody>
      </p:sp>
      <p:sp>
        <p:nvSpPr>
          <p:cNvPr id="12" name="テキスト ボックス 11">
            <a:extLst>
              <a:ext uri="{FF2B5EF4-FFF2-40B4-BE49-F238E27FC236}">
                <a16:creationId xmlns:a16="http://schemas.microsoft.com/office/drawing/2014/main" id="{CEDC3A5B-CD9D-425B-A250-2A48312CF602}"/>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２．基本的な考え方と具体的な取り組み</a:t>
            </a:r>
            <a:endParaRPr lang="ja-JP" altLang="en-US" sz="2300" b="1" spc="-140" dirty="0">
              <a:solidFill>
                <a:schemeClr val="bg1">
                  <a:lumMod val="50000"/>
                </a:schemeClr>
              </a:solidFill>
              <a:latin typeface="+mj-ea"/>
            </a:endParaRPr>
          </a:p>
        </p:txBody>
      </p:sp>
      <p:sp>
        <p:nvSpPr>
          <p:cNvPr id="15" name="角丸四角形 5">
            <a:extLst>
              <a:ext uri="{FF2B5EF4-FFF2-40B4-BE49-F238E27FC236}">
                <a16:creationId xmlns:a16="http://schemas.microsoft.com/office/drawing/2014/main" id="{BE3A7BA2-C766-431B-9DA6-CB5268147EBA}"/>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38EE2F4-37EB-4EAD-9694-C23F1E094266}"/>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第</a:t>
            </a:r>
            <a:r>
              <a:rPr lang="en-US" altLang="ja-JP" sz="1100" b="1" dirty="0">
                <a:solidFill>
                  <a:schemeClr val="bg1"/>
                </a:solidFill>
                <a:latin typeface="メイリオ" panose="020B0604030504040204" pitchFamily="50" charset="-128"/>
                <a:ea typeface="メイリオ" panose="020B0604030504040204" pitchFamily="50" charset="-128"/>
              </a:rPr>
              <a:t>20</a:t>
            </a:r>
            <a:r>
              <a:rPr lang="ja-JP" altLang="en-US" sz="1100" b="1" dirty="0">
                <a:solidFill>
                  <a:schemeClr val="bg1"/>
                </a:solidFill>
                <a:latin typeface="メイリオ" panose="020B0604030504040204" pitchFamily="50" charset="-128"/>
                <a:ea typeface="メイリオ" panose="020B0604030504040204" pitchFamily="50" charset="-128"/>
              </a:rPr>
              <a:t>回統一地方選挙の</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対応方針</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10769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47317" y="654065"/>
            <a:ext cx="8280220" cy="5991384"/>
          </a:xfrm>
          <a:prstGeom prst="rect">
            <a:avLst/>
          </a:prstGeom>
          <a:noFill/>
        </p:spPr>
        <p:txBody>
          <a:bodyPr wrap="square" rtlCol="0">
            <a:spAutoFit/>
          </a:bodyPr>
          <a:lstStyle/>
          <a:p>
            <a:pPr algn="just">
              <a:lnSpc>
                <a:spcPts val="2200"/>
              </a:lnSpc>
            </a:pPr>
            <a:r>
              <a:rPr lang="ja-JP" altLang="en-US" b="1" dirty="0">
                <a:solidFill>
                  <a:srgbClr val="00B0F0"/>
                </a:solidFill>
              </a:rPr>
              <a:t>（２）具体的な取り組み</a:t>
            </a:r>
            <a:endParaRPr lang="en-US" altLang="ja-JP" b="1" dirty="0">
              <a:solidFill>
                <a:srgbClr val="00B0F0"/>
              </a:solidFill>
            </a:endParaRPr>
          </a:p>
          <a:p>
            <a:pPr marL="180000" algn="just">
              <a:lnSpc>
                <a:spcPts val="2200"/>
              </a:lnSpc>
            </a:pPr>
            <a:r>
              <a:rPr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rPr>
              <a:t> ３）深刻化する低投票率となり手不足への対応</a:t>
            </a:r>
            <a:endParaRPr lang="en-US" altLang="ja-JP" sz="1600" b="1" dirty="0">
              <a:solidFill>
                <a:schemeClr val="tx1">
                  <a:lumMod val="50000"/>
                  <a:lumOff val="50000"/>
                </a:schemeClr>
              </a:solidFill>
              <a:latin typeface="メイリオ" panose="020B0604030504040204" pitchFamily="50" charset="-128"/>
              <a:ea typeface="メイリオ" panose="020B0604030504040204" pitchFamily="50" charset="-128"/>
            </a:endParaRPr>
          </a:p>
          <a:p>
            <a:pPr marL="452438" indent="-273050" algn="just">
              <a:lnSpc>
                <a:spcPts val="2200"/>
              </a:lnSpc>
            </a:pPr>
            <a:r>
              <a:rPr lang="ja-JP" altLang="en-US" sz="1600" dirty="0">
                <a:solidFill>
                  <a:schemeClr val="accent3">
                    <a:lumMod val="50000"/>
                  </a:schemeClr>
                </a:solidFill>
              </a:rPr>
              <a:t>○ いずれの問題についても、様々な要因があると考えられるが、根底にある政治への関心や信頼の低下は極めて大きな問題である。</a:t>
            </a:r>
            <a:endParaRPr lang="en-US" altLang="ja-JP" sz="1600" dirty="0">
              <a:solidFill>
                <a:schemeClr val="accent3">
                  <a:lumMod val="50000"/>
                </a:schemeClr>
              </a:solidFill>
            </a:endParaRPr>
          </a:p>
          <a:p>
            <a:pPr marL="452438" indent="-273050" algn="just">
              <a:lnSpc>
                <a:spcPts val="2200"/>
              </a:lnSpc>
            </a:pPr>
            <a:r>
              <a:rPr lang="ja-JP" altLang="en-US" sz="1600" dirty="0">
                <a:solidFill>
                  <a:schemeClr val="accent3">
                    <a:lumMod val="50000"/>
                  </a:schemeClr>
                </a:solidFill>
              </a:rPr>
              <a:t>○ 連合も組合員の政治への関心の低下が指摘されており、職場を原点とした日常的な活動を改めて徹底するとともに、政治研修会の積極的な開催等を通じて、組合員の政治意識の高揚、投票率向上につなげていかなければならない。</a:t>
            </a:r>
          </a:p>
          <a:p>
            <a:pPr>
              <a:lnSpc>
                <a:spcPts val="2200"/>
              </a:lnSpc>
            </a:pPr>
            <a:endParaRPr lang="ja-JP" altLang="en-US" b="1" dirty="0">
              <a:solidFill>
                <a:srgbClr val="00B0F0"/>
              </a:solidFill>
            </a:endParaRPr>
          </a:p>
          <a:p>
            <a:pPr algn="ctr">
              <a:lnSpc>
                <a:spcPts val="2200"/>
              </a:lnSpc>
            </a:pPr>
            <a:r>
              <a:rPr lang="ja-JP" altLang="en-US" b="1" dirty="0">
                <a:solidFill>
                  <a:srgbClr val="00B0F0"/>
                </a:solidFill>
              </a:rPr>
              <a:t>＜連合本部の具体的な取り組み＞</a:t>
            </a:r>
            <a:endParaRPr lang="en-US" altLang="ja-JP" b="1" dirty="0">
              <a:solidFill>
                <a:srgbClr val="00B0F0"/>
              </a:solidFill>
            </a:endParaRPr>
          </a:p>
          <a:p>
            <a:pPr>
              <a:lnSpc>
                <a:spcPts val="1200"/>
              </a:lnSpc>
            </a:pPr>
            <a:endParaRPr lang="en-US" altLang="ja-JP" b="1" dirty="0">
              <a:solidFill>
                <a:srgbClr val="00B0F0"/>
              </a:solidFill>
            </a:endParaRPr>
          </a:p>
          <a:p>
            <a:pPr marL="541338" indent="-276225">
              <a:lnSpc>
                <a:spcPts val="2500"/>
              </a:lnSpc>
              <a:buFont typeface="Wingdings" panose="05000000000000000000" pitchFamily="2" charset="2"/>
              <a:buChar char="n"/>
            </a:pPr>
            <a:r>
              <a:rPr lang="ja-JP" altLang="en-US" sz="1600" dirty="0">
                <a:solidFill>
                  <a:schemeClr val="accent3">
                    <a:lumMod val="50000"/>
                  </a:schemeClr>
                </a:solidFill>
                <a:latin typeface="+mj-ea"/>
                <a:ea typeface="+mj-ea"/>
              </a:rPr>
              <a:t>構成組織・地方連合会が開催する政治研修会への講師派遣</a:t>
            </a:r>
            <a:endParaRPr lang="en-US" altLang="ja-JP" sz="1600" dirty="0">
              <a:solidFill>
                <a:schemeClr val="accent3">
                  <a:lumMod val="50000"/>
                </a:schemeClr>
              </a:solidFill>
              <a:latin typeface="+mj-ea"/>
              <a:ea typeface="+mj-ea"/>
            </a:endParaRPr>
          </a:p>
          <a:p>
            <a:pPr marL="541338" indent="-276225">
              <a:lnSpc>
                <a:spcPts val="2500"/>
              </a:lnSpc>
              <a:buFont typeface="Wingdings" panose="05000000000000000000" pitchFamily="2" charset="2"/>
              <a:buChar char="n"/>
            </a:pPr>
            <a:r>
              <a:rPr lang="ja-JP" altLang="en-US" sz="1600" dirty="0">
                <a:solidFill>
                  <a:schemeClr val="accent3">
                    <a:lumMod val="50000"/>
                  </a:schemeClr>
                </a:solidFill>
                <a:latin typeface="+mj-ea"/>
                <a:ea typeface="+mj-ea"/>
              </a:rPr>
              <a:t>各種器材の作成・発行</a:t>
            </a:r>
          </a:p>
          <a:p>
            <a:pPr marL="265113" indent="88900">
              <a:lnSpc>
                <a:spcPts val="2500"/>
              </a:lnSpc>
            </a:pPr>
            <a:r>
              <a:rPr lang="ja-JP" altLang="en-US" sz="1600" dirty="0">
                <a:solidFill>
                  <a:schemeClr val="accent3">
                    <a:lumMod val="50000"/>
                  </a:schemeClr>
                </a:solidFill>
                <a:latin typeface="+mj-ea"/>
                <a:ea typeface="+mj-ea"/>
              </a:rPr>
              <a:t>・政治学習器材「私たちの暮らしと政治（第</a:t>
            </a:r>
            <a:r>
              <a:rPr lang="en-US" altLang="ja-JP" sz="1600" dirty="0">
                <a:solidFill>
                  <a:schemeClr val="accent3">
                    <a:lumMod val="50000"/>
                  </a:schemeClr>
                </a:solidFill>
                <a:latin typeface="+mj-ea"/>
                <a:ea typeface="+mj-ea"/>
              </a:rPr>
              <a:t>20</a:t>
            </a:r>
            <a:r>
              <a:rPr lang="ja-JP" altLang="en-US" sz="1600" dirty="0">
                <a:solidFill>
                  <a:schemeClr val="accent3">
                    <a:lumMod val="50000"/>
                  </a:schemeClr>
                </a:solidFill>
                <a:latin typeface="+mj-ea"/>
                <a:ea typeface="+mj-ea"/>
              </a:rPr>
              <a:t>回統一地方選挙版）」</a:t>
            </a:r>
            <a:endParaRPr lang="en-US" altLang="ja-JP" sz="1600" dirty="0">
              <a:solidFill>
                <a:schemeClr val="accent3">
                  <a:lumMod val="50000"/>
                </a:schemeClr>
              </a:solidFill>
              <a:latin typeface="+mj-ea"/>
              <a:ea typeface="+mj-ea"/>
            </a:endParaRPr>
          </a:p>
          <a:p>
            <a:pPr marL="265113" indent="88900">
              <a:lnSpc>
                <a:spcPts val="2500"/>
              </a:lnSpc>
            </a:pPr>
            <a:r>
              <a:rPr lang="ja-JP" altLang="en-US" sz="1600" dirty="0">
                <a:solidFill>
                  <a:schemeClr val="accent3">
                    <a:lumMod val="50000"/>
                  </a:schemeClr>
                </a:solidFill>
                <a:latin typeface="+mj-ea"/>
                <a:ea typeface="+mj-ea"/>
              </a:rPr>
              <a:t>・組織内議員拡大マニュアル（第</a:t>
            </a:r>
            <a:r>
              <a:rPr lang="en-US" altLang="ja-JP" sz="1600" dirty="0">
                <a:solidFill>
                  <a:schemeClr val="accent3">
                    <a:lumMod val="50000"/>
                  </a:schemeClr>
                </a:solidFill>
                <a:latin typeface="+mj-ea"/>
                <a:ea typeface="+mj-ea"/>
              </a:rPr>
              <a:t>3</a:t>
            </a:r>
            <a:r>
              <a:rPr lang="ja-JP" altLang="en-US" sz="1600" dirty="0">
                <a:solidFill>
                  <a:schemeClr val="accent3">
                    <a:lumMod val="50000"/>
                  </a:schemeClr>
                </a:solidFill>
                <a:latin typeface="+mj-ea"/>
                <a:ea typeface="+mj-ea"/>
              </a:rPr>
              <a:t>版） </a:t>
            </a:r>
            <a:r>
              <a:rPr lang="en-US" altLang="ja-JP" sz="1600" dirty="0">
                <a:solidFill>
                  <a:schemeClr val="accent3">
                    <a:lumMod val="50000"/>
                  </a:schemeClr>
                </a:solidFill>
                <a:latin typeface="+mj-ea"/>
                <a:ea typeface="+mj-ea"/>
              </a:rPr>
              <a:t>※2022</a:t>
            </a:r>
            <a:r>
              <a:rPr lang="ja-JP" altLang="en-US" sz="1600" dirty="0">
                <a:solidFill>
                  <a:schemeClr val="accent3">
                    <a:lumMod val="50000"/>
                  </a:schemeClr>
                </a:solidFill>
                <a:latin typeface="+mj-ea"/>
                <a:ea typeface="+mj-ea"/>
              </a:rPr>
              <a:t>年</a:t>
            </a:r>
            <a:r>
              <a:rPr lang="en-US" altLang="ja-JP" sz="1600" dirty="0">
                <a:solidFill>
                  <a:schemeClr val="accent3">
                    <a:lumMod val="50000"/>
                  </a:schemeClr>
                </a:solidFill>
                <a:latin typeface="+mj-ea"/>
                <a:ea typeface="+mj-ea"/>
              </a:rPr>
              <a:t>10</a:t>
            </a:r>
            <a:r>
              <a:rPr lang="ja-JP" altLang="en-US" sz="1600" dirty="0">
                <a:solidFill>
                  <a:schemeClr val="accent3">
                    <a:lumMod val="50000"/>
                  </a:schemeClr>
                </a:solidFill>
                <a:latin typeface="+mj-ea"/>
                <a:ea typeface="+mj-ea"/>
              </a:rPr>
              <a:t>月に発行済</a:t>
            </a:r>
            <a:endParaRPr lang="en-US" altLang="ja-JP" sz="1600" dirty="0">
              <a:solidFill>
                <a:schemeClr val="accent3">
                  <a:lumMod val="50000"/>
                </a:schemeClr>
              </a:solidFill>
              <a:latin typeface="+mj-ea"/>
              <a:ea typeface="+mj-ea"/>
            </a:endParaRPr>
          </a:p>
          <a:p>
            <a:pPr marL="265113" indent="88900">
              <a:lnSpc>
                <a:spcPts val="2500"/>
              </a:lnSpc>
            </a:pPr>
            <a:r>
              <a:rPr lang="ja-JP" altLang="en-US" sz="1600" dirty="0">
                <a:solidFill>
                  <a:schemeClr val="accent3">
                    <a:lumMod val="50000"/>
                  </a:schemeClr>
                </a:solidFill>
                <a:latin typeface="+mj-ea"/>
                <a:ea typeface="+mj-ea"/>
              </a:rPr>
              <a:t>・投票促進用リーフレット</a:t>
            </a:r>
            <a:endParaRPr lang="en-US" altLang="ja-JP" sz="1600" dirty="0">
              <a:solidFill>
                <a:schemeClr val="accent3">
                  <a:lumMod val="50000"/>
                </a:schemeClr>
              </a:solidFill>
              <a:latin typeface="+mj-ea"/>
              <a:ea typeface="+mj-ea"/>
            </a:endParaRPr>
          </a:p>
          <a:p>
            <a:pPr marL="265113" indent="88900">
              <a:lnSpc>
                <a:spcPts val="2500"/>
              </a:lnSpc>
            </a:pPr>
            <a:r>
              <a:rPr lang="ja-JP" altLang="en-US" sz="1600" dirty="0">
                <a:solidFill>
                  <a:schemeClr val="accent3">
                    <a:lumMod val="50000"/>
                  </a:schemeClr>
                </a:solidFill>
                <a:latin typeface="+mj-ea"/>
                <a:ea typeface="+mj-ea"/>
              </a:rPr>
              <a:t>・政治活動マニュアル（第</a:t>
            </a:r>
            <a:r>
              <a:rPr lang="en-US" altLang="ja-JP" sz="1600" dirty="0">
                <a:solidFill>
                  <a:schemeClr val="accent3">
                    <a:lumMod val="50000"/>
                  </a:schemeClr>
                </a:solidFill>
                <a:latin typeface="+mj-ea"/>
                <a:ea typeface="+mj-ea"/>
              </a:rPr>
              <a:t>5</a:t>
            </a:r>
            <a:r>
              <a:rPr lang="ja-JP" altLang="en-US" sz="1600" dirty="0">
                <a:solidFill>
                  <a:schemeClr val="accent3">
                    <a:lumMod val="50000"/>
                  </a:schemeClr>
                </a:solidFill>
                <a:latin typeface="+mj-ea"/>
                <a:ea typeface="+mj-ea"/>
              </a:rPr>
              <a:t>版） </a:t>
            </a:r>
            <a:r>
              <a:rPr lang="en-US" altLang="ja-JP" sz="1600" dirty="0">
                <a:solidFill>
                  <a:schemeClr val="accent3">
                    <a:lumMod val="50000"/>
                  </a:schemeClr>
                </a:solidFill>
                <a:latin typeface="+mj-ea"/>
                <a:ea typeface="+mj-ea"/>
              </a:rPr>
              <a:t>※2022</a:t>
            </a:r>
            <a:r>
              <a:rPr lang="ja-JP" altLang="en-US" sz="1600" dirty="0">
                <a:solidFill>
                  <a:schemeClr val="accent3">
                    <a:lumMod val="50000"/>
                  </a:schemeClr>
                </a:solidFill>
                <a:latin typeface="+mj-ea"/>
                <a:ea typeface="+mj-ea"/>
              </a:rPr>
              <a:t>年</a:t>
            </a:r>
            <a:r>
              <a:rPr lang="en-US" altLang="ja-JP" sz="1600" dirty="0">
                <a:solidFill>
                  <a:schemeClr val="accent3">
                    <a:lumMod val="50000"/>
                  </a:schemeClr>
                </a:solidFill>
                <a:latin typeface="+mj-ea"/>
                <a:ea typeface="+mj-ea"/>
              </a:rPr>
              <a:t>5</a:t>
            </a:r>
            <a:r>
              <a:rPr lang="ja-JP" altLang="en-US" sz="1600" dirty="0">
                <a:solidFill>
                  <a:schemeClr val="accent3">
                    <a:lumMod val="50000"/>
                  </a:schemeClr>
                </a:solidFill>
                <a:latin typeface="+mj-ea"/>
                <a:ea typeface="+mj-ea"/>
              </a:rPr>
              <a:t>月に発行済</a:t>
            </a:r>
            <a:endParaRPr lang="en-US" altLang="ja-JP" sz="1600" dirty="0">
              <a:solidFill>
                <a:schemeClr val="accent3">
                  <a:lumMod val="50000"/>
                </a:schemeClr>
              </a:solidFill>
              <a:latin typeface="+mj-ea"/>
              <a:ea typeface="+mj-ea"/>
            </a:endParaRPr>
          </a:p>
          <a:p>
            <a:pPr marL="541338" indent="-276225">
              <a:lnSpc>
                <a:spcPts val="2500"/>
              </a:lnSpc>
              <a:buFont typeface="Wingdings" panose="05000000000000000000" pitchFamily="2" charset="2"/>
              <a:buChar char="n"/>
            </a:pPr>
            <a:r>
              <a:rPr lang="ja-JP" altLang="en-US" sz="1600" dirty="0">
                <a:solidFill>
                  <a:schemeClr val="accent3">
                    <a:lumMod val="50000"/>
                  </a:schemeClr>
                </a:solidFill>
                <a:latin typeface="+mj-ea"/>
                <a:ea typeface="+mj-ea"/>
              </a:rPr>
              <a:t>「政策・制度 要求と提言」にもとづく投票率向上や、なり手不足解消に向けた環境整備に関する政府・省庁への要請</a:t>
            </a:r>
          </a:p>
          <a:p>
            <a:pPr marL="806450" indent="-265113">
              <a:lnSpc>
                <a:spcPts val="2000"/>
              </a:lnSpc>
            </a:pPr>
            <a:r>
              <a:rPr lang="en-US" altLang="ja-JP" sz="1400" dirty="0">
                <a:solidFill>
                  <a:schemeClr val="accent3">
                    <a:lumMod val="50000"/>
                  </a:schemeClr>
                </a:solidFill>
                <a:latin typeface="+mj-ea"/>
                <a:ea typeface="+mj-ea"/>
              </a:rPr>
              <a:t>※ </a:t>
            </a:r>
            <a:r>
              <a:rPr lang="ja-JP" altLang="en-US" sz="1400" dirty="0">
                <a:solidFill>
                  <a:schemeClr val="accent3">
                    <a:lumMod val="50000"/>
                  </a:schemeClr>
                </a:solidFill>
                <a:latin typeface="+mj-ea"/>
                <a:ea typeface="+mj-ea"/>
              </a:rPr>
              <a:t>インターネット選挙運動や主権者教育の推進に向けた具体的な取り組みについては、</a:t>
            </a:r>
            <a:r>
              <a:rPr lang="en-US" altLang="ja-JP" sz="1400" dirty="0">
                <a:solidFill>
                  <a:schemeClr val="accent3">
                    <a:lumMod val="50000"/>
                  </a:schemeClr>
                </a:solidFill>
                <a:latin typeface="+mj-ea"/>
                <a:ea typeface="+mj-ea"/>
              </a:rPr>
              <a:t>2023</a:t>
            </a:r>
            <a:r>
              <a:rPr lang="ja-JP" altLang="en-US" sz="1400" dirty="0">
                <a:solidFill>
                  <a:schemeClr val="accent3">
                    <a:lumMod val="50000"/>
                  </a:schemeClr>
                </a:solidFill>
                <a:latin typeface="+mj-ea"/>
                <a:ea typeface="+mj-ea"/>
              </a:rPr>
              <a:t>年</a:t>
            </a:r>
            <a:r>
              <a:rPr lang="en-US" altLang="ja-JP" sz="1400" dirty="0">
                <a:solidFill>
                  <a:schemeClr val="accent3">
                    <a:lumMod val="50000"/>
                  </a:schemeClr>
                </a:solidFill>
                <a:latin typeface="+mj-ea"/>
                <a:ea typeface="+mj-ea"/>
              </a:rPr>
              <a:t>2</a:t>
            </a:r>
            <a:r>
              <a:rPr lang="ja-JP" altLang="en-US" sz="1400" dirty="0">
                <a:solidFill>
                  <a:schemeClr val="accent3">
                    <a:lumMod val="50000"/>
                  </a:schemeClr>
                </a:solidFill>
                <a:latin typeface="+mj-ea"/>
                <a:ea typeface="+mj-ea"/>
              </a:rPr>
              <a:t>月に予定する連合本部の「政治研修会」でのテーマ設定を検討。</a:t>
            </a:r>
            <a:endParaRPr lang="en-US" altLang="ja-JP" sz="1400" dirty="0">
              <a:solidFill>
                <a:schemeClr val="accent3">
                  <a:lumMod val="50000"/>
                </a:schemeClr>
              </a:solidFill>
              <a:latin typeface="+mj-ea"/>
              <a:ea typeface="+mj-ea"/>
            </a:endParaRPr>
          </a:p>
        </p:txBody>
      </p:sp>
      <p:sp>
        <p:nvSpPr>
          <p:cNvPr id="2" name="四角形: 角を丸くする 1">
            <a:extLst>
              <a:ext uri="{FF2B5EF4-FFF2-40B4-BE49-F238E27FC236}">
                <a16:creationId xmlns:a16="http://schemas.microsoft.com/office/drawing/2014/main" id="{66CEC16A-6839-4FA3-A6CB-78AE6DE500CA}"/>
              </a:ext>
            </a:extLst>
          </p:cNvPr>
          <p:cNvSpPr/>
          <p:nvPr/>
        </p:nvSpPr>
        <p:spPr>
          <a:xfrm>
            <a:off x="685799" y="2844801"/>
            <a:ext cx="8141737" cy="3640498"/>
          </a:xfrm>
          <a:prstGeom prst="roundRect">
            <a:avLst>
              <a:gd name="adj" fmla="val 3829"/>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ッター プレースホルダー 4">
            <a:extLst>
              <a:ext uri="{FF2B5EF4-FFF2-40B4-BE49-F238E27FC236}">
                <a16:creationId xmlns:a16="http://schemas.microsoft.com/office/drawing/2014/main" id="{FEA21002-B3CA-4BCE-889B-80F786F59E15}"/>
              </a:ext>
            </a:extLst>
          </p:cNvPr>
          <p:cNvSpPr>
            <a:spLocks noGrp="1"/>
          </p:cNvSpPr>
          <p:nvPr>
            <p:ph type="ftr" sz="quarter" idx="11"/>
          </p:nvPr>
        </p:nvSpPr>
        <p:spPr/>
        <p:txBody>
          <a:bodyPr/>
          <a:lstStyle/>
          <a:p>
            <a:r>
              <a:rPr lang="ja-JP" altLang="en-US" dirty="0"/>
              <a:t>私たちの暮らしと政治（第</a:t>
            </a:r>
            <a:r>
              <a:rPr lang="en-US" altLang="ja-JP" dirty="0"/>
              <a:t>20</a:t>
            </a:r>
            <a:r>
              <a:rPr lang="ja-JP" altLang="en-US" dirty="0"/>
              <a:t>回統一地方選挙版）</a:t>
            </a:r>
          </a:p>
        </p:txBody>
      </p:sp>
      <p:sp>
        <p:nvSpPr>
          <p:cNvPr id="6" name="スライド番号プレースホルダー 5">
            <a:extLst>
              <a:ext uri="{FF2B5EF4-FFF2-40B4-BE49-F238E27FC236}">
                <a16:creationId xmlns:a16="http://schemas.microsoft.com/office/drawing/2014/main" id="{E54FB538-2C0E-46DF-B460-CB31E24E03C2}"/>
              </a:ext>
            </a:extLst>
          </p:cNvPr>
          <p:cNvSpPr>
            <a:spLocks noGrp="1"/>
          </p:cNvSpPr>
          <p:nvPr>
            <p:ph type="sldNum" sz="quarter" idx="12"/>
          </p:nvPr>
        </p:nvSpPr>
        <p:spPr/>
        <p:txBody>
          <a:bodyPr/>
          <a:lstStyle/>
          <a:p>
            <a:fld id="{56FF0F62-A5BD-45C7-AD15-390B3C90002B}" type="slidenum">
              <a:rPr lang="ja-JP" altLang="en-US" smtClean="0"/>
              <a:pPr/>
              <a:t>44</a:t>
            </a:fld>
            <a:endParaRPr lang="ja-JP" altLang="en-US"/>
          </a:p>
        </p:txBody>
      </p:sp>
      <p:sp>
        <p:nvSpPr>
          <p:cNvPr id="11" name="角丸四角形 5">
            <a:extLst>
              <a:ext uri="{FF2B5EF4-FFF2-40B4-BE49-F238E27FC236}">
                <a16:creationId xmlns:a16="http://schemas.microsoft.com/office/drawing/2014/main" id="{08646A30-132A-466E-AE82-66D34082662F}"/>
              </a:ext>
            </a:extLst>
          </p:cNvPr>
          <p:cNvSpPr/>
          <p:nvPr/>
        </p:nvSpPr>
        <p:spPr>
          <a:xfrm>
            <a:off x="7289800" y="63040"/>
            <a:ext cx="1691830" cy="3988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601F0F1-CC48-4757-9921-DDC38555624B}"/>
              </a:ext>
            </a:extLst>
          </p:cNvPr>
          <p:cNvSpPr txBox="1"/>
          <p:nvPr/>
        </p:nvSpPr>
        <p:spPr>
          <a:xfrm>
            <a:off x="7289800" y="72452"/>
            <a:ext cx="1691830" cy="430887"/>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第</a:t>
            </a:r>
            <a:r>
              <a:rPr lang="en-US" altLang="ja-JP" sz="1100" b="1" dirty="0">
                <a:solidFill>
                  <a:schemeClr val="bg1"/>
                </a:solidFill>
                <a:latin typeface="メイリオ" panose="020B0604030504040204" pitchFamily="50" charset="-128"/>
                <a:ea typeface="メイリオ" panose="020B0604030504040204" pitchFamily="50" charset="-128"/>
              </a:rPr>
              <a:t>20</a:t>
            </a:r>
            <a:r>
              <a:rPr lang="ja-JP" altLang="en-US" sz="1100" b="1" dirty="0">
                <a:solidFill>
                  <a:schemeClr val="bg1"/>
                </a:solidFill>
                <a:latin typeface="メイリオ" panose="020B0604030504040204" pitchFamily="50" charset="-128"/>
                <a:ea typeface="メイリオ" panose="020B0604030504040204" pitchFamily="50" charset="-128"/>
              </a:rPr>
              <a:t>回統一地方選挙の</a:t>
            </a:r>
            <a:br>
              <a:rPr lang="ja-JP" altLang="en-US" sz="1100" b="1" dirty="0">
                <a:solidFill>
                  <a:schemeClr val="bg1"/>
                </a:solidFill>
                <a:latin typeface="メイリオ" panose="020B0604030504040204" pitchFamily="50" charset="-128"/>
                <a:ea typeface="メイリオ" panose="020B0604030504040204" pitchFamily="50" charset="-128"/>
              </a:rPr>
            </a:br>
            <a:r>
              <a:rPr lang="ja-JP" altLang="en-US" sz="1100" b="1" dirty="0">
                <a:solidFill>
                  <a:schemeClr val="bg1"/>
                </a:solidFill>
                <a:latin typeface="メイリオ" panose="020B0604030504040204" pitchFamily="50" charset="-128"/>
                <a:ea typeface="メイリオ" panose="020B0604030504040204" pitchFamily="50" charset="-128"/>
              </a:rPr>
              <a:t>対応方針</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EDC3A5B-CD9D-425B-A250-2A48312CF602}"/>
              </a:ext>
            </a:extLst>
          </p:cNvPr>
          <p:cNvSpPr txBox="1"/>
          <p:nvPr/>
        </p:nvSpPr>
        <p:spPr>
          <a:xfrm>
            <a:off x="207924" y="25647"/>
            <a:ext cx="8072476" cy="461665"/>
          </a:xfrm>
          <a:prstGeom prst="rect">
            <a:avLst/>
          </a:prstGeom>
          <a:noFill/>
        </p:spPr>
        <p:txBody>
          <a:bodyPr wrap="square" rtlCol="0">
            <a:spAutoFit/>
          </a:bodyPr>
          <a:lstStyle/>
          <a:p>
            <a:r>
              <a:rPr lang="ja-JP" altLang="en-US" sz="2400" b="1" dirty="0">
                <a:solidFill>
                  <a:schemeClr val="bg1">
                    <a:lumMod val="50000"/>
                  </a:schemeClr>
                </a:solidFill>
                <a:latin typeface="+mj-ea"/>
              </a:rPr>
              <a:t>２．基本的な考え方と具体的な取り組み</a:t>
            </a:r>
            <a:endParaRPr lang="ja-JP" altLang="en-US" sz="2300" b="1" spc="-140" dirty="0">
              <a:solidFill>
                <a:schemeClr val="bg1">
                  <a:lumMod val="50000"/>
                </a:schemeClr>
              </a:solidFill>
              <a:latin typeface="+mj-ea"/>
            </a:endParaRPr>
          </a:p>
        </p:txBody>
      </p:sp>
    </p:spTree>
    <p:extLst>
      <p:ext uri="{BB962C8B-B14F-4D97-AF65-F5344CB8AC3E}">
        <p14:creationId xmlns:p14="http://schemas.microsoft.com/office/powerpoint/2010/main" val="3825824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5715" y="581290"/>
            <a:ext cx="8280220" cy="1220847"/>
          </a:xfrm>
          <a:prstGeom prst="rect">
            <a:avLst/>
          </a:prstGeom>
          <a:noFill/>
        </p:spPr>
        <p:txBody>
          <a:bodyPr wrap="square" rtlCol="0">
            <a:spAutoFit/>
          </a:bodyPr>
          <a:lstStyle/>
          <a:p>
            <a:pPr>
              <a:lnSpc>
                <a:spcPts val="2200"/>
              </a:lnSpc>
            </a:pPr>
            <a:r>
              <a:rPr lang="ja-JP" altLang="en-US" b="1" dirty="0">
                <a:solidFill>
                  <a:srgbClr val="00B0F0"/>
                </a:solidFill>
              </a:rPr>
              <a:t>◆ 組織内議員拡大マニュアル～地方議員をつくろう！～（第</a:t>
            </a:r>
            <a:r>
              <a:rPr lang="en-US" altLang="ja-JP" b="1" dirty="0">
                <a:solidFill>
                  <a:srgbClr val="00B0F0"/>
                </a:solidFill>
              </a:rPr>
              <a:t>3</a:t>
            </a:r>
            <a:r>
              <a:rPr lang="ja-JP" altLang="en-US" b="1" dirty="0">
                <a:solidFill>
                  <a:srgbClr val="00B0F0"/>
                </a:solidFill>
              </a:rPr>
              <a:t>版）</a:t>
            </a:r>
            <a:endParaRPr lang="en-US" altLang="ja-JP" sz="1050" b="1" dirty="0">
              <a:solidFill>
                <a:srgbClr val="F19001"/>
              </a:solidFill>
            </a:endParaRPr>
          </a:p>
          <a:p>
            <a:pPr marL="176213" indent="177800">
              <a:lnSpc>
                <a:spcPts val="2200"/>
              </a:lnSpc>
            </a:pPr>
            <a:r>
              <a:rPr lang="ja-JP" altLang="en-US" sz="1400" dirty="0">
                <a:solidFill>
                  <a:schemeClr val="accent3">
                    <a:lumMod val="50000"/>
                  </a:schemeClr>
                </a:solidFill>
              </a:rPr>
              <a:t>構成組織・地方連合会における組織内議員の勢力拡大に向けた取り組みを具体的に支援するためのマニュアル。文字どおりマニュアルとしても、政治研修会等のテキストとしても使用可能。</a:t>
            </a:r>
            <a:endParaRPr lang="en-US" altLang="ja-JP" sz="1400" dirty="0">
              <a:solidFill>
                <a:schemeClr val="accent3">
                  <a:lumMod val="50000"/>
                </a:schemeClr>
              </a:solidFill>
            </a:endParaRPr>
          </a:p>
          <a:p>
            <a:pPr>
              <a:lnSpc>
                <a:spcPts val="2200"/>
              </a:lnSpc>
            </a:pPr>
            <a:endParaRPr lang="en-US" altLang="ja-JP" sz="1400" dirty="0"/>
          </a:p>
        </p:txBody>
      </p:sp>
      <p:sp>
        <p:nvSpPr>
          <p:cNvPr id="15" name="テキスト ボックス 14"/>
          <p:cNvSpPr txBox="1"/>
          <p:nvPr/>
        </p:nvSpPr>
        <p:spPr>
          <a:xfrm>
            <a:off x="148368" y="47519"/>
            <a:ext cx="4257234" cy="400110"/>
          </a:xfrm>
          <a:prstGeom prst="rect">
            <a:avLst/>
          </a:prstGeom>
          <a:noFill/>
        </p:spPr>
        <p:txBody>
          <a:bodyPr wrap="square" rtlCol="0">
            <a:spAutoFit/>
          </a:bodyPr>
          <a:lstStyle/>
          <a:p>
            <a:r>
              <a:rPr lang="en-US" altLang="ja-JP" sz="2000" b="1" dirty="0">
                <a:solidFill>
                  <a:srgbClr val="00B0F0"/>
                </a:solidFill>
              </a:rPr>
              <a:t>【</a:t>
            </a:r>
            <a:r>
              <a:rPr lang="ja-JP" altLang="en-US" sz="2000" b="1" dirty="0">
                <a:solidFill>
                  <a:srgbClr val="00B0F0"/>
                </a:solidFill>
              </a:rPr>
              <a:t>参考</a:t>
            </a:r>
            <a:r>
              <a:rPr lang="en-US" altLang="ja-JP" sz="2000" b="1" dirty="0">
                <a:solidFill>
                  <a:srgbClr val="00B0F0"/>
                </a:solidFill>
              </a:rPr>
              <a:t>】</a:t>
            </a:r>
            <a:r>
              <a:rPr lang="ja-JP" altLang="en-US" sz="2000" b="1" dirty="0">
                <a:solidFill>
                  <a:srgbClr val="00B0F0"/>
                </a:solidFill>
              </a:rPr>
              <a:t>連合本部提供器材等</a:t>
            </a:r>
            <a:endParaRPr kumimoji="1" lang="ja-JP" altLang="en-US" sz="2000" b="1" dirty="0">
              <a:solidFill>
                <a:srgbClr val="00B0F0"/>
              </a:solidFill>
            </a:endParaRPr>
          </a:p>
        </p:txBody>
      </p:sp>
      <p:sp>
        <p:nvSpPr>
          <p:cNvPr id="6" name="テキスト ボックス 5"/>
          <p:cNvSpPr txBox="1"/>
          <p:nvPr/>
        </p:nvSpPr>
        <p:spPr>
          <a:xfrm>
            <a:off x="4170590" y="1628962"/>
            <a:ext cx="4238471" cy="4802647"/>
          </a:xfrm>
          <a:prstGeom prst="rect">
            <a:avLst/>
          </a:prstGeom>
          <a:noFill/>
        </p:spPr>
        <p:txBody>
          <a:bodyPr wrap="square" tIns="72000" rIns="0" bIns="36000" numCol="2" spcCol="108000" rtlCol="0">
            <a:spAutoFit/>
          </a:bodyPr>
          <a:lstStyle/>
          <a:p>
            <a:pPr marL="144000" indent="-396000"/>
            <a:r>
              <a:rPr kumimoji="1" lang="ja-JP" altLang="en-US" b="1" dirty="0">
                <a:solidFill>
                  <a:schemeClr val="accent3">
                    <a:lumMod val="50000"/>
                  </a:schemeClr>
                </a:solidFill>
                <a:latin typeface="+mj-lt"/>
              </a:rPr>
              <a:t>マニュアルの内容</a:t>
            </a:r>
            <a:endParaRPr kumimoji="1" lang="en-US" altLang="ja-JP" b="1" dirty="0">
              <a:solidFill>
                <a:schemeClr val="accent3">
                  <a:lumMod val="50000"/>
                </a:schemeClr>
              </a:solidFill>
              <a:latin typeface="+mj-lt"/>
            </a:endParaRPr>
          </a:p>
          <a:p>
            <a:pPr marL="144000" indent="-396000"/>
            <a:endParaRPr kumimoji="1" lang="en-US" altLang="ja-JP" sz="700" dirty="0">
              <a:solidFill>
                <a:schemeClr val="accent3">
                  <a:lumMod val="50000"/>
                </a:schemeClr>
              </a:solidFill>
            </a:endParaRPr>
          </a:p>
          <a:p>
            <a:pPr marL="144000" indent="-396000"/>
            <a:r>
              <a:rPr kumimoji="1" lang="en-US" altLang="ja-JP" sz="1000" b="1" dirty="0">
                <a:solidFill>
                  <a:schemeClr val="accent3">
                    <a:lumMod val="50000"/>
                  </a:schemeClr>
                </a:solidFill>
              </a:rPr>
              <a:t>Ⅰ.</a:t>
            </a:r>
            <a:r>
              <a:rPr kumimoji="1" lang="ja-JP" altLang="en-US" sz="1000" b="1" dirty="0">
                <a:solidFill>
                  <a:schemeClr val="accent3">
                    <a:lumMod val="50000"/>
                  </a:schemeClr>
                </a:solidFill>
              </a:rPr>
              <a:t>地方議員の役割とは</a:t>
            </a:r>
            <a:endParaRPr kumimoji="1" lang="en-US" altLang="ja-JP" sz="1000" b="1" dirty="0">
              <a:solidFill>
                <a:schemeClr val="accent3">
                  <a:lumMod val="50000"/>
                </a:schemeClr>
              </a:solidFill>
            </a:endParaRPr>
          </a:p>
          <a:p>
            <a:pPr marL="144000" indent="-396000"/>
            <a:r>
              <a:rPr kumimoji="1" lang="en-US" altLang="ja-JP" sz="1000" dirty="0">
                <a:solidFill>
                  <a:schemeClr val="accent3">
                    <a:lumMod val="50000"/>
                  </a:schemeClr>
                </a:solidFill>
              </a:rPr>
              <a:t> </a:t>
            </a:r>
          </a:p>
          <a:p>
            <a:pPr marL="144000" indent="-396000"/>
            <a:r>
              <a:rPr kumimoji="1" lang="en-US" altLang="ja-JP" sz="1000" b="1" dirty="0">
                <a:solidFill>
                  <a:schemeClr val="accent3">
                    <a:lumMod val="50000"/>
                  </a:schemeClr>
                </a:solidFill>
              </a:rPr>
              <a:t>Ⅱ.</a:t>
            </a:r>
            <a:r>
              <a:rPr kumimoji="1" lang="ja-JP" altLang="en-US" sz="1000" b="1" dirty="0">
                <a:solidFill>
                  <a:schemeClr val="accent3">
                    <a:lumMod val="50000"/>
                  </a:schemeClr>
                </a:solidFill>
              </a:rPr>
              <a:t>準備活動のステップ</a:t>
            </a:r>
            <a:endParaRPr kumimoji="1" lang="en-US" altLang="ja-JP" sz="1000" b="1" dirty="0">
              <a:solidFill>
                <a:schemeClr val="accent3">
                  <a:lumMod val="50000"/>
                </a:schemeClr>
              </a:solidFill>
            </a:endParaRPr>
          </a:p>
          <a:p>
            <a:pPr marL="144000" indent="-396000"/>
            <a:endParaRPr lang="en-US" altLang="ja-JP" sz="1000" dirty="0">
              <a:solidFill>
                <a:schemeClr val="accent3">
                  <a:lumMod val="50000"/>
                </a:schemeClr>
              </a:solidFill>
            </a:endParaRPr>
          </a:p>
          <a:p>
            <a:pPr marL="144000" indent="-396000"/>
            <a:r>
              <a:rPr lang="en-US" altLang="ja-JP" sz="1000" b="1" dirty="0">
                <a:solidFill>
                  <a:schemeClr val="accent3">
                    <a:lumMod val="50000"/>
                  </a:schemeClr>
                </a:solidFill>
              </a:rPr>
              <a:t>Ⅲ.</a:t>
            </a:r>
            <a:r>
              <a:rPr lang="ja-JP" altLang="en-US" sz="1000" b="1" dirty="0">
                <a:solidFill>
                  <a:schemeClr val="accent3">
                    <a:lumMod val="50000"/>
                  </a:schemeClr>
                </a:solidFill>
              </a:rPr>
              <a:t>ステップごとの活動</a:t>
            </a:r>
            <a:endParaRPr lang="en-US" altLang="ja-JP" sz="1000" b="1" dirty="0">
              <a:solidFill>
                <a:schemeClr val="accent3">
                  <a:lumMod val="50000"/>
                </a:schemeClr>
              </a:solidFill>
            </a:endParaRPr>
          </a:p>
          <a:p>
            <a:pPr marL="144000" indent="-396000"/>
            <a:r>
              <a:rPr lang="ja-JP" altLang="en-US" sz="1000" b="1" dirty="0">
                <a:solidFill>
                  <a:schemeClr val="accent3">
                    <a:lumMod val="50000"/>
                  </a:schemeClr>
                </a:solidFill>
              </a:rPr>
              <a:t>ステップ１</a:t>
            </a:r>
            <a:endParaRPr lang="en-US" altLang="ja-JP" sz="1000" b="1" dirty="0">
              <a:solidFill>
                <a:schemeClr val="accent3">
                  <a:lumMod val="50000"/>
                </a:schemeClr>
              </a:solidFill>
            </a:endParaRPr>
          </a:p>
          <a:p>
            <a:pPr marL="144000" indent="-396000"/>
            <a:r>
              <a:rPr lang="ja-JP" altLang="en-US" sz="1000" b="1" dirty="0">
                <a:solidFill>
                  <a:schemeClr val="accent3">
                    <a:lumMod val="50000"/>
                  </a:schemeClr>
                </a:solidFill>
              </a:rPr>
              <a:t> 候補者擁立および立候補表明</a:t>
            </a:r>
            <a:endParaRPr lang="en-US" altLang="ja-JP" sz="1000" b="1" dirty="0">
              <a:solidFill>
                <a:schemeClr val="accent3">
                  <a:lumMod val="50000"/>
                </a:schemeClr>
              </a:solidFill>
            </a:endParaRPr>
          </a:p>
          <a:p>
            <a:pPr marL="144000" indent="-396000"/>
            <a:r>
              <a:rPr lang="en-US" altLang="ja-JP" sz="1000" dirty="0">
                <a:solidFill>
                  <a:schemeClr val="accent3">
                    <a:lumMod val="50000"/>
                  </a:schemeClr>
                </a:solidFill>
              </a:rPr>
              <a:t>1.</a:t>
            </a:r>
            <a:r>
              <a:rPr lang="ja-JP" altLang="en-US" sz="1000" dirty="0">
                <a:solidFill>
                  <a:schemeClr val="accent3">
                    <a:lumMod val="50000"/>
                  </a:schemeClr>
                </a:solidFill>
              </a:rPr>
              <a:t>候補者擁立の意義</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2.</a:t>
            </a:r>
            <a:r>
              <a:rPr lang="ja-JP" altLang="en-US" sz="1000" dirty="0">
                <a:solidFill>
                  <a:schemeClr val="accent3">
                    <a:lumMod val="50000"/>
                  </a:schemeClr>
                </a:solidFill>
              </a:rPr>
              <a:t>候補者選定</a:t>
            </a:r>
          </a:p>
          <a:p>
            <a:pPr marL="144000" indent="-396000"/>
            <a:r>
              <a:rPr lang="en-US" altLang="ja-JP" sz="1000" dirty="0">
                <a:solidFill>
                  <a:schemeClr val="accent3">
                    <a:lumMod val="50000"/>
                  </a:schemeClr>
                </a:solidFill>
              </a:rPr>
              <a:t>3.</a:t>
            </a:r>
            <a:r>
              <a:rPr lang="ja-JP" altLang="en-US" sz="1000" dirty="0">
                <a:solidFill>
                  <a:schemeClr val="accent3">
                    <a:lumMod val="50000"/>
                  </a:schemeClr>
                </a:solidFill>
              </a:rPr>
              <a:t>本人の立候補の意思表示、意思固め</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4.</a:t>
            </a:r>
            <a:r>
              <a:rPr lang="ja-JP" altLang="en-US" sz="1000" dirty="0">
                <a:solidFill>
                  <a:schemeClr val="accent3">
                    <a:lumMod val="50000"/>
                  </a:schemeClr>
                </a:solidFill>
              </a:rPr>
              <a:t>立候補予定選挙区の状況把握</a:t>
            </a:r>
            <a:endParaRPr lang="en-US" altLang="ja-JP" sz="1000" dirty="0">
              <a:solidFill>
                <a:schemeClr val="accent3">
                  <a:lumMod val="50000"/>
                </a:schemeClr>
              </a:solidFill>
            </a:endParaRPr>
          </a:p>
          <a:p>
            <a:pPr marL="144000" indent="-396000"/>
            <a:endParaRPr lang="en-US" altLang="ja-JP" sz="1000" dirty="0">
              <a:solidFill>
                <a:schemeClr val="accent3">
                  <a:lumMod val="50000"/>
                </a:schemeClr>
              </a:solidFill>
            </a:endParaRPr>
          </a:p>
          <a:p>
            <a:pPr marL="144000" indent="-396000"/>
            <a:r>
              <a:rPr lang="ja-JP" altLang="en-US" sz="1000" b="1" dirty="0">
                <a:solidFill>
                  <a:schemeClr val="accent3">
                    <a:lumMod val="50000"/>
                  </a:schemeClr>
                </a:solidFill>
              </a:rPr>
              <a:t>ステップ２</a:t>
            </a:r>
            <a:endParaRPr lang="en-US" altLang="ja-JP" sz="1000" b="1" dirty="0">
              <a:solidFill>
                <a:schemeClr val="accent3">
                  <a:lumMod val="50000"/>
                </a:schemeClr>
              </a:solidFill>
            </a:endParaRPr>
          </a:p>
          <a:p>
            <a:pPr marL="144000" indent="-396000"/>
            <a:r>
              <a:rPr lang="ja-JP" altLang="en-US" sz="1000" b="1" dirty="0">
                <a:solidFill>
                  <a:schemeClr val="accent3">
                    <a:lumMod val="50000"/>
                  </a:schemeClr>
                </a:solidFill>
              </a:rPr>
              <a:t> 政治活動期</a:t>
            </a:r>
            <a:endParaRPr lang="en-US" altLang="ja-JP" sz="1000" b="1" dirty="0">
              <a:solidFill>
                <a:schemeClr val="accent3">
                  <a:lumMod val="50000"/>
                </a:schemeClr>
              </a:solidFill>
            </a:endParaRPr>
          </a:p>
          <a:p>
            <a:pPr marL="144000" indent="-396000"/>
            <a:r>
              <a:rPr lang="en-US" altLang="ja-JP" sz="1000" dirty="0">
                <a:solidFill>
                  <a:schemeClr val="accent3">
                    <a:lumMod val="50000"/>
                  </a:schemeClr>
                </a:solidFill>
              </a:rPr>
              <a:t>1.</a:t>
            </a:r>
            <a:r>
              <a:rPr lang="ja-JP" altLang="en-US" sz="1000" dirty="0">
                <a:solidFill>
                  <a:schemeClr val="accent3">
                    <a:lumMod val="50000"/>
                  </a:schemeClr>
                </a:solidFill>
              </a:rPr>
              <a:t>政策づくり</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2.</a:t>
            </a:r>
            <a:r>
              <a:rPr lang="ja-JP" altLang="en-US" sz="1000" dirty="0">
                <a:solidFill>
                  <a:schemeClr val="accent3">
                    <a:lumMod val="50000"/>
                  </a:schemeClr>
                </a:solidFill>
              </a:rPr>
              <a:t>活動体制・組織づくり</a:t>
            </a:r>
            <a:endParaRPr lang="en-US" altLang="ja-JP" sz="1000" dirty="0">
              <a:solidFill>
                <a:schemeClr val="accent3">
                  <a:lumMod val="50000"/>
                </a:schemeClr>
              </a:solidFill>
            </a:endParaRPr>
          </a:p>
          <a:p>
            <a:pPr marL="144000" indent="-396000"/>
            <a:endParaRPr lang="en-US" altLang="ja-JP" sz="1000" dirty="0">
              <a:solidFill>
                <a:schemeClr val="accent3">
                  <a:lumMod val="50000"/>
                </a:schemeClr>
              </a:solidFill>
            </a:endParaRPr>
          </a:p>
          <a:p>
            <a:pPr marL="144000" indent="-396000"/>
            <a:r>
              <a:rPr lang="ja-JP" altLang="en-US" sz="1000" b="1" dirty="0">
                <a:solidFill>
                  <a:schemeClr val="accent3">
                    <a:lumMod val="50000"/>
                  </a:schemeClr>
                </a:solidFill>
              </a:rPr>
              <a:t>ステップ３</a:t>
            </a:r>
            <a:endParaRPr lang="en-US" altLang="ja-JP" sz="1000" b="1" dirty="0">
              <a:solidFill>
                <a:schemeClr val="accent3">
                  <a:lumMod val="50000"/>
                </a:schemeClr>
              </a:solidFill>
            </a:endParaRPr>
          </a:p>
          <a:p>
            <a:pPr marL="144000" indent="-396000"/>
            <a:r>
              <a:rPr lang="ja-JP" altLang="en-US" sz="1000" b="1" dirty="0">
                <a:solidFill>
                  <a:schemeClr val="accent3">
                    <a:lumMod val="50000"/>
                  </a:schemeClr>
                </a:solidFill>
              </a:rPr>
              <a:t> 選挙運動準備期</a:t>
            </a:r>
            <a:endParaRPr lang="en-US" altLang="ja-JP" sz="1000" b="1" dirty="0">
              <a:solidFill>
                <a:schemeClr val="accent3">
                  <a:lumMod val="50000"/>
                </a:schemeClr>
              </a:solidFill>
            </a:endParaRPr>
          </a:p>
          <a:p>
            <a:pPr marL="144000" indent="-396000"/>
            <a:r>
              <a:rPr lang="en-US" altLang="ja-JP" sz="1000" dirty="0">
                <a:solidFill>
                  <a:schemeClr val="accent3">
                    <a:lumMod val="50000"/>
                  </a:schemeClr>
                </a:solidFill>
              </a:rPr>
              <a:t>1.</a:t>
            </a:r>
            <a:r>
              <a:rPr lang="ja-JP" altLang="en-US" sz="1000" dirty="0">
                <a:solidFill>
                  <a:schemeClr val="accent3">
                    <a:lumMod val="50000"/>
                  </a:schemeClr>
                </a:solidFill>
              </a:rPr>
              <a:t>告示日前の準備活動</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2.</a:t>
            </a:r>
            <a:r>
              <a:rPr lang="ja-JP" altLang="en-US" sz="1000" dirty="0">
                <a:solidFill>
                  <a:schemeClr val="accent3">
                    <a:lumMod val="50000"/>
                  </a:schemeClr>
                </a:solidFill>
              </a:rPr>
              <a:t>選挙運動用器材の作成</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3.</a:t>
            </a:r>
            <a:r>
              <a:rPr lang="ja-JP" altLang="en-US" sz="1000" dirty="0">
                <a:solidFill>
                  <a:schemeClr val="accent3">
                    <a:lumMod val="50000"/>
                  </a:schemeClr>
                </a:solidFill>
              </a:rPr>
              <a:t>選挙事務所の体制整備</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4.</a:t>
            </a:r>
            <a:r>
              <a:rPr lang="ja-JP" altLang="en-US" sz="1000" dirty="0">
                <a:solidFill>
                  <a:schemeClr val="accent3">
                    <a:lumMod val="50000"/>
                  </a:schemeClr>
                </a:solidFill>
              </a:rPr>
              <a:t>推薦人依頼活動</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5.</a:t>
            </a:r>
            <a:r>
              <a:rPr lang="ja-JP" altLang="en-US" sz="1000" dirty="0">
                <a:solidFill>
                  <a:schemeClr val="accent3">
                    <a:lumMod val="50000"/>
                  </a:schemeClr>
                </a:solidFill>
              </a:rPr>
              <a:t>インターネットの活用</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6.</a:t>
            </a:r>
            <a:r>
              <a:rPr lang="ja-JP" altLang="en-US" sz="1000" dirty="0">
                <a:solidFill>
                  <a:schemeClr val="accent3">
                    <a:lumMod val="50000"/>
                  </a:schemeClr>
                </a:solidFill>
              </a:rPr>
              <a:t>その他の準備</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7.</a:t>
            </a:r>
            <a:r>
              <a:rPr lang="ja-JP" altLang="en-US" sz="1000" dirty="0">
                <a:solidFill>
                  <a:schemeClr val="accent3">
                    <a:lumMod val="50000"/>
                  </a:schemeClr>
                </a:solidFill>
              </a:rPr>
              <a:t>選挙運動期間中の日程確認</a:t>
            </a:r>
            <a:endParaRPr lang="en-US" altLang="ja-JP" sz="1000" dirty="0">
              <a:solidFill>
                <a:schemeClr val="accent3">
                  <a:lumMod val="50000"/>
                </a:schemeClr>
              </a:solidFill>
            </a:endParaRPr>
          </a:p>
          <a:p>
            <a:pPr marL="144000" indent="-396000"/>
            <a:endParaRPr lang="en-US" altLang="ja-JP" sz="1000" dirty="0">
              <a:solidFill>
                <a:schemeClr val="accent3">
                  <a:lumMod val="50000"/>
                </a:schemeClr>
              </a:solidFill>
            </a:endParaRPr>
          </a:p>
          <a:p>
            <a:pPr marL="144000" indent="-396000"/>
            <a:endParaRPr lang="en-US" altLang="ja-JP" sz="1000" dirty="0">
              <a:solidFill>
                <a:schemeClr val="accent3">
                  <a:lumMod val="50000"/>
                </a:schemeClr>
              </a:solidFill>
            </a:endParaRPr>
          </a:p>
          <a:p>
            <a:pPr marL="144000" indent="-396000"/>
            <a:endParaRPr lang="en-US" altLang="ja-JP" sz="1000" dirty="0">
              <a:solidFill>
                <a:schemeClr val="accent3">
                  <a:lumMod val="50000"/>
                </a:schemeClr>
              </a:solidFill>
            </a:endParaRPr>
          </a:p>
          <a:p>
            <a:pPr marL="144000" indent="-396000"/>
            <a:endParaRPr lang="en-US" altLang="ja-JP" sz="500" dirty="0">
              <a:solidFill>
                <a:schemeClr val="accent3">
                  <a:lumMod val="50000"/>
                </a:schemeClr>
              </a:solidFill>
            </a:endParaRPr>
          </a:p>
          <a:p>
            <a:pPr marL="144000" indent="-396000"/>
            <a:r>
              <a:rPr lang="ja-JP" altLang="en-US" sz="1000" b="1" dirty="0">
                <a:solidFill>
                  <a:schemeClr val="accent3">
                    <a:lumMod val="50000"/>
                  </a:schemeClr>
                </a:solidFill>
              </a:rPr>
              <a:t>ステップ４</a:t>
            </a:r>
            <a:endParaRPr lang="en-US" altLang="ja-JP" sz="1000" b="1" dirty="0">
              <a:solidFill>
                <a:schemeClr val="accent3">
                  <a:lumMod val="50000"/>
                </a:schemeClr>
              </a:solidFill>
            </a:endParaRPr>
          </a:p>
          <a:p>
            <a:pPr marL="144000" indent="-396000"/>
            <a:r>
              <a:rPr lang="ja-JP" altLang="en-US" sz="1000" b="1" dirty="0">
                <a:solidFill>
                  <a:schemeClr val="accent3">
                    <a:lumMod val="50000"/>
                  </a:schemeClr>
                </a:solidFill>
              </a:rPr>
              <a:t> 選挙運動展開期</a:t>
            </a:r>
            <a:endParaRPr lang="en-US" altLang="ja-JP" sz="1000" b="1" dirty="0">
              <a:solidFill>
                <a:schemeClr val="accent3">
                  <a:lumMod val="50000"/>
                </a:schemeClr>
              </a:solidFill>
            </a:endParaRPr>
          </a:p>
          <a:p>
            <a:pPr marL="144000" indent="-396000"/>
            <a:r>
              <a:rPr lang="en-US" altLang="ja-JP" sz="1000" dirty="0">
                <a:solidFill>
                  <a:schemeClr val="accent3">
                    <a:lumMod val="50000"/>
                  </a:schemeClr>
                </a:solidFill>
              </a:rPr>
              <a:t>1.</a:t>
            </a:r>
            <a:r>
              <a:rPr lang="ja-JP" altLang="en-US" sz="1000" dirty="0">
                <a:solidFill>
                  <a:schemeClr val="accent3">
                    <a:lumMod val="50000"/>
                  </a:schemeClr>
                </a:solidFill>
              </a:rPr>
              <a:t>選挙運動期間</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2.</a:t>
            </a:r>
            <a:r>
              <a:rPr lang="ja-JP" altLang="en-US" sz="1000" dirty="0">
                <a:solidFill>
                  <a:schemeClr val="accent3">
                    <a:lumMod val="50000"/>
                  </a:schemeClr>
                </a:solidFill>
              </a:rPr>
              <a:t>立候補の届出</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3.</a:t>
            </a:r>
            <a:r>
              <a:rPr lang="ja-JP" altLang="en-US" sz="1000" dirty="0">
                <a:solidFill>
                  <a:schemeClr val="accent3">
                    <a:lumMod val="50000"/>
                  </a:schemeClr>
                </a:solidFill>
              </a:rPr>
              <a:t>告示日対策</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4.</a:t>
            </a:r>
            <a:r>
              <a:rPr lang="ja-JP" altLang="en-US" sz="1000" dirty="0">
                <a:solidFill>
                  <a:schemeClr val="accent3">
                    <a:lumMod val="50000"/>
                  </a:schemeClr>
                </a:solidFill>
              </a:rPr>
              <a:t>選挙運動の展開</a:t>
            </a:r>
            <a:endParaRPr lang="en-US" altLang="ja-JP" sz="1000" dirty="0">
              <a:solidFill>
                <a:schemeClr val="accent3">
                  <a:lumMod val="50000"/>
                </a:schemeClr>
              </a:solidFill>
            </a:endParaRPr>
          </a:p>
          <a:p>
            <a:pPr marL="144000" indent="-396000"/>
            <a:endParaRPr lang="en-US" altLang="ja-JP" sz="1000" dirty="0">
              <a:solidFill>
                <a:schemeClr val="accent3">
                  <a:lumMod val="50000"/>
                </a:schemeClr>
              </a:solidFill>
            </a:endParaRPr>
          </a:p>
          <a:p>
            <a:pPr marL="144000" indent="-396000"/>
            <a:r>
              <a:rPr lang="ja-JP" altLang="en-US" sz="1000" b="1" dirty="0">
                <a:solidFill>
                  <a:schemeClr val="accent3">
                    <a:lumMod val="50000"/>
                  </a:schemeClr>
                </a:solidFill>
              </a:rPr>
              <a:t>ステップ５</a:t>
            </a:r>
            <a:endParaRPr lang="en-US" altLang="ja-JP" sz="1000" b="1" dirty="0">
              <a:solidFill>
                <a:schemeClr val="accent3">
                  <a:lumMod val="50000"/>
                </a:schemeClr>
              </a:solidFill>
            </a:endParaRPr>
          </a:p>
          <a:p>
            <a:pPr marL="144000" indent="-396000"/>
            <a:r>
              <a:rPr lang="ja-JP" altLang="en-US" sz="1000" b="1" dirty="0">
                <a:solidFill>
                  <a:schemeClr val="accent3">
                    <a:lumMod val="50000"/>
                  </a:schemeClr>
                </a:solidFill>
              </a:rPr>
              <a:t> フォローアップ期</a:t>
            </a:r>
            <a:endParaRPr lang="en-US" altLang="ja-JP" sz="1000" b="1" dirty="0">
              <a:solidFill>
                <a:schemeClr val="accent3">
                  <a:lumMod val="50000"/>
                </a:schemeClr>
              </a:solidFill>
            </a:endParaRPr>
          </a:p>
          <a:p>
            <a:pPr marL="144000" indent="-396000"/>
            <a:r>
              <a:rPr lang="en-US" altLang="ja-JP" sz="1000" dirty="0">
                <a:solidFill>
                  <a:schemeClr val="accent3">
                    <a:lumMod val="50000"/>
                  </a:schemeClr>
                </a:solidFill>
              </a:rPr>
              <a:t>1.</a:t>
            </a:r>
            <a:r>
              <a:rPr lang="ja-JP" altLang="en-US" sz="1000" dirty="0">
                <a:solidFill>
                  <a:schemeClr val="accent3">
                    <a:lumMod val="50000"/>
                  </a:schemeClr>
                </a:solidFill>
              </a:rPr>
              <a:t>投票日当日の対応</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2.</a:t>
            </a:r>
            <a:r>
              <a:rPr lang="ja-JP" altLang="en-US" sz="1000" dirty="0">
                <a:solidFill>
                  <a:schemeClr val="accent3">
                    <a:lumMod val="50000"/>
                  </a:schemeClr>
                </a:solidFill>
              </a:rPr>
              <a:t>当選後の活動</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3.</a:t>
            </a:r>
            <a:r>
              <a:rPr lang="ja-JP" altLang="en-US" sz="1000" dirty="0">
                <a:solidFill>
                  <a:schemeClr val="accent3">
                    <a:lumMod val="50000"/>
                  </a:schemeClr>
                </a:solidFill>
              </a:rPr>
              <a:t>選挙の総括</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4.</a:t>
            </a:r>
            <a:r>
              <a:rPr lang="ja-JP" altLang="en-US" sz="1000" dirty="0">
                <a:solidFill>
                  <a:schemeClr val="accent3">
                    <a:lumMod val="50000"/>
                  </a:schemeClr>
                </a:solidFill>
              </a:rPr>
              <a:t>日常の政治活動（次期選挙に向けた支持固め）</a:t>
            </a:r>
          </a:p>
          <a:p>
            <a:pPr marL="144000" indent="-396000"/>
            <a:r>
              <a:rPr lang="en-US" altLang="ja-JP" sz="1000" dirty="0">
                <a:solidFill>
                  <a:schemeClr val="accent3">
                    <a:lumMod val="50000"/>
                  </a:schemeClr>
                </a:solidFill>
              </a:rPr>
              <a:t>5.</a:t>
            </a:r>
            <a:r>
              <a:rPr lang="ja-JP" altLang="en-US" sz="1000" dirty="0">
                <a:solidFill>
                  <a:schemeClr val="accent3">
                    <a:lumMod val="50000"/>
                  </a:schemeClr>
                </a:solidFill>
              </a:rPr>
              <a:t>労働組合におけるサポート体制の構築</a:t>
            </a:r>
            <a:endParaRPr lang="en-US" altLang="ja-JP" sz="1000" dirty="0">
              <a:solidFill>
                <a:schemeClr val="accent3">
                  <a:lumMod val="50000"/>
                </a:schemeClr>
              </a:solidFill>
            </a:endParaRPr>
          </a:p>
          <a:p>
            <a:pPr marL="144000" indent="-396000"/>
            <a:endParaRPr lang="en-US" altLang="ja-JP" sz="1000" dirty="0">
              <a:solidFill>
                <a:schemeClr val="accent3">
                  <a:lumMod val="50000"/>
                </a:schemeClr>
              </a:solidFill>
            </a:endParaRPr>
          </a:p>
          <a:p>
            <a:pPr marL="144000" indent="-396000"/>
            <a:r>
              <a:rPr lang="en-US" altLang="ja-JP" sz="1000" b="1" dirty="0">
                <a:solidFill>
                  <a:schemeClr val="accent3">
                    <a:lumMod val="50000"/>
                  </a:schemeClr>
                </a:solidFill>
              </a:rPr>
              <a:t>Ⅵ.</a:t>
            </a:r>
            <a:r>
              <a:rPr lang="ja-JP" altLang="en-US" sz="1000" b="1" dirty="0">
                <a:solidFill>
                  <a:schemeClr val="accent3">
                    <a:lumMod val="50000"/>
                  </a:schemeClr>
                </a:solidFill>
              </a:rPr>
              <a:t>政治資金について</a:t>
            </a:r>
            <a:endParaRPr lang="en-US" altLang="ja-JP" sz="1000" b="1" dirty="0">
              <a:solidFill>
                <a:schemeClr val="accent3">
                  <a:lumMod val="50000"/>
                </a:schemeClr>
              </a:solidFill>
            </a:endParaRPr>
          </a:p>
          <a:p>
            <a:pPr marL="144000" indent="-396000"/>
            <a:r>
              <a:rPr lang="en-US" altLang="ja-JP" sz="1000" dirty="0">
                <a:solidFill>
                  <a:schemeClr val="accent3">
                    <a:lumMod val="50000"/>
                  </a:schemeClr>
                </a:solidFill>
              </a:rPr>
              <a:t>1.</a:t>
            </a:r>
            <a:r>
              <a:rPr lang="ja-JP" altLang="en-US" sz="1000" dirty="0">
                <a:solidFill>
                  <a:schemeClr val="accent3">
                    <a:lumMod val="50000"/>
                  </a:schemeClr>
                </a:solidFill>
              </a:rPr>
              <a:t>政治資金の集め方</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2.</a:t>
            </a:r>
            <a:r>
              <a:rPr lang="ja-JP" altLang="en-US" sz="1000" dirty="0">
                <a:solidFill>
                  <a:schemeClr val="accent3">
                    <a:lumMod val="50000"/>
                  </a:schemeClr>
                </a:solidFill>
              </a:rPr>
              <a:t>政治団体</a:t>
            </a:r>
            <a:endParaRPr lang="en-US" altLang="ja-JP" sz="1000" dirty="0">
              <a:solidFill>
                <a:schemeClr val="accent3">
                  <a:lumMod val="50000"/>
                </a:schemeClr>
              </a:solidFill>
            </a:endParaRPr>
          </a:p>
          <a:p>
            <a:pPr marL="144000" indent="-396000"/>
            <a:r>
              <a:rPr lang="en-US" altLang="ja-JP" sz="1000" dirty="0">
                <a:solidFill>
                  <a:schemeClr val="accent3">
                    <a:lumMod val="50000"/>
                  </a:schemeClr>
                </a:solidFill>
              </a:rPr>
              <a:t>3.</a:t>
            </a:r>
            <a:r>
              <a:rPr lang="ja-JP" altLang="en-US" sz="1000" dirty="0">
                <a:solidFill>
                  <a:schemeClr val="accent3">
                    <a:lumMod val="50000"/>
                  </a:schemeClr>
                </a:solidFill>
              </a:rPr>
              <a:t>選挙にかかるお金</a:t>
            </a:r>
          </a:p>
          <a:p>
            <a:pPr marL="144000" indent="-396000"/>
            <a:endParaRPr lang="ja-JP" altLang="en-US" sz="1000" dirty="0">
              <a:solidFill>
                <a:schemeClr val="accent3">
                  <a:lumMod val="50000"/>
                </a:schemeClr>
              </a:solidFill>
            </a:endParaRPr>
          </a:p>
          <a:p>
            <a:pPr marL="144000" indent="-396000"/>
            <a:r>
              <a:rPr lang="ja-JP" altLang="en-US" sz="1000" dirty="0">
                <a:solidFill>
                  <a:schemeClr val="tx1">
                    <a:lumMod val="85000"/>
                    <a:lumOff val="15000"/>
                  </a:schemeClr>
                </a:solidFill>
              </a:rPr>
              <a:t>●参考「地方における政策</a:t>
            </a:r>
          </a:p>
          <a:p>
            <a:pPr marL="144000" indent="-396000"/>
            <a:r>
              <a:rPr lang="ja-JP" altLang="en-US" sz="1000" dirty="0">
                <a:solidFill>
                  <a:schemeClr val="tx1">
                    <a:lumMod val="85000"/>
                    <a:lumOff val="15000"/>
                  </a:schemeClr>
                </a:solidFill>
              </a:rPr>
              <a:t>　実現力の強化策検討のためのＰＴ」報告書</a:t>
            </a:r>
            <a:endParaRPr lang="en-US" altLang="ja-JP" sz="1000" dirty="0">
              <a:solidFill>
                <a:schemeClr val="tx1">
                  <a:lumMod val="85000"/>
                  <a:lumOff val="15000"/>
                </a:schemeClr>
              </a:solidFill>
            </a:endParaRPr>
          </a:p>
          <a:p>
            <a:pPr marL="144000" indent="-396000"/>
            <a:endParaRPr lang="en-US" altLang="ja-JP" sz="1000" dirty="0">
              <a:solidFill>
                <a:schemeClr val="tx1">
                  <a:lumMod val="85000"/>
                  <a:lumOff val="15000"/>
                </a:schemeClr>
              </a:solidFill>
            </a:endParaRPr>
          </a:p>
          <a:p>
            <a:pPr marL="144000" indent="-396000"/>
            <a:endParaRPr lang="en-US" altLang="ja-JP" sz="1000" dirty="0"/>
          </a:p>
        </p:txBody>
      </p:sp>
      <p:sp>
        <p:nvSpPr>
          <p:cNvPr id="7" name="角丸四角形 6"/>
          <p:cNvSpPr/>
          <p:nvPr/>
        </p:nvSpPr>
        <p:spPr>
          <a:xfrm>
            <a:off x="4127863" y="1647880"/>
            <a:ext cx="4460421" cy="4757225"/>
          </a:xfrm>
          <a:prstGeom prst="roundRect">
            <a:avLst>
              <a:gd name="adj" fmla="val 1726"/>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ッター プレースホルダー 7">
            <a:extLst>
              <a:ext uri="{FF2B5EF4-FFF2-40B4-BE49-F238E27FC236}">
                <a16:creationId xmlns:a16="http://schemas.microsoft.com/office/drawing/2014/main" id="{51BD71AB-1887-4DC4-A8E4-DC91AA136171}"/>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9" name="スライド番号プレースホルダー 8">
            <a:extLst>
              <a:ext uri="{FF2B5EF4-FFF2-40B4-BE49-F238E27FC236}">
                <a16:creationId xmlns:a16="http://schemas.microsoft.com/office/drawing/2014/main" id="{AD015D97-805F-4478-BF93-1B6013EA8B41}"/>
              </a:ext>
            </a:extLst>
          </p:cNvPr>
          <p:cNvSpPr>
            <a:spLocks noGrp="1"/>
          </p:cNvSpPr>
          <p:nvPr>
            <p:ph type="sldNum" sz="quarter" idx="12"/>
          </p:nvPr>
        </p:nvSpPr>
        <p:spPr/>
        <p:txBody>
          <a:bodyPr/>
          <a:lstStyle/>
          <a:p>
            <a:fld id="{56FF0F62-A5BD-45C7-AD15-390B3C90002B}" type="slidenum">
              <a:rPr lang="ja-JP" altLang="en-US" smtClean="0"/>
              <a:pPr/>
              <a:t>45</a:t>
            </a:fld>
            <a:endParaRPr lang="ja-JP" altLang="en-US"/>
          </a:p>
        </p:txBody>
      </p:sp>
      <p:pic>
        <p:nvPicPr>
          <p:cNvPr id="3" name="図 2"/>
          <p:cNvPicPr>
            <a:picLocks noChangeAspect="1"/>
          </p:cNvPicPr>
          <p:nvPr/>
        </p:nvPicPr>
        <p:blipFill rotWithShape="1">
          <a:blip r:embed="rId2"/>
          <a:srcRect l="32055" t="16371" r="37112" b="7407"/>
          <a:stretch/>
        </p:blipFill>
        <p:spPr>
          <a:xfrm>
            <a:off x="478138" y="1674383"/>
            <a:ext cx="3402074" cy="4730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4090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5715" y="581290"/>
            <a:ext cx="8169980" cy="1220847"/>
          </a:xfrm>
          <a:prstGeom prst="rect">
            <a:avLst/>
          </a:prstGeom>
          <a:noFill/>
        </p:spPr>
        <p:txBody>
          <a:bodyPr wrap="square" rtlCol="0">
            <a:spAutoFit/>
          </a:bodyPr>
          <a:lstStyle/>
          <a:p>
            <a:pPr>
              <a:lnSpc>
                <a:spcPts val="2200"/>
              </a:lnSpc>
            </a:pPr>
            <a:r>
              <a:rPr lang="ja-JP" altLang="en-US" b="1" dirty="0">
                <a:solidFill>
                  <a:srgbClr val="00B0F0"/>
                </a:solidFill>
              </a:rPr>
              <a:t>◆ 投票促進用リーフレット</a:t>
            </a:r>
            <a:endParaRPr lang="en-US" altLang="ja-JP" sz="1050" b="1" dirty="0">
              <a:solidFill>
                <a:srgbClr val="F19001"/>
              </a:solidFill>
            </a:endParaRPr>
          </a:p>
          <a:p>
            <a:pPr marL="176213" indent="177800">
              <a:lnSpc>
                <a:spcPts val="2200"/>
              </a:lnSpc>
            </a:pPr>
            <a:r>
              <a:rPr lang="ja-JP" altLang="en-US" sz="1400" dirty="0">
                <a:solidFill>
                  <a:schemeClr val="accent3">
                    <a:lumMod val="50000"/>
                  </a:schemeClr>
                </a:solidFill>
              </a:rPr>
              <a:t>第</a:t>
            </a:r>
            <a:r>
              <a:rPr lang="en-US" altLang="ja-JP" sz="1400" dirty="0">
                <a:solidFill>
                  <a:schemeClr val="accent3">
                    <a:lumMod val="50000"/>
                  </a:schemeClr>
                </a:solidFill>
              </a:rPr>
              <a:t>210</a:t>
            </a:r>
            <a:r>
              <a:rPr lang="ja-JP" altLang="en-US" sz="1400" dirty="0">
                <a:solidFill>
                  <a:schemeClr val="accent3">
                    <a:lumMod val="50000"/>
                  </a:schemeClr>
                </a:solidFill>
              </a:rPr>
              <a:t>臨時国会において、「地方公共団体の議会の議員及び長の選挙期日等の臨時特例に関する法律」が成立し、第</a:t>
            </a:r>
            <a:r>
              <a:rPr lang="en-US" altLang="ja-JP" sz="1400" dirty="0">
                <a:solidFill>
                  <a:schemeClr val="accent3">
                    <a:lumMod val="50000"/>
                  </a:schemeClr>
                </a:solidFill>
              </a:rPr>
              <a:t>20</a:t>
            </a:r>
            <a:r>
              <a:rPr lang="ja-JP" altLang="en-US" sz="1400" dirty="0">
                <a:solidFill>
                  <a:schemeClr val="accent3">
                    <a:lumMod val="50000"/>
                  </a:schemeClr>
                </a:solidFill>
              </a:rPr>
              <a:t>回統一地方選挙の期日が決定。それを受けて、折りたたむと名刺サイズになるリーフレットの</a:t>
            </a:r>
            <a:r>
              <a:rPr lang="ja-JP" altLang="en-US" sz="1400" b="1" dirty="0">
                <a:solidFill>
                  <a:srgbClr val="F19001"/>
                </a:solidFill>
              </a:rPr>
              <a:t>データ</a:t>
            </a:r>
            <a:r>
              <a:rPr lang="ja-JP" altLang="en-US" sz="1400" dirty="0">
                <a:solidFill>
                  <a:schemeClr val="accent3">
                    <a:lumMod val="50000"/>
                  </a:schemeClr>
                </a:solidFill>
              </a:rPr>
              <a:t>を構成組織・地方連合会に配信。</a:t>
            </a:r>
            <a:endParaRPr lang="en-US" altLang="ja-JP" sz="1400" dirty="0">
              <a:solidFill>
                <a:schemeClr val="accent3">
                  <a:lumMod val="50000"/>
                </a:schemeClr>
              </a:solidFill>
            </a:endParaRPr>
          </a:p>
        </p:txBody>
      </p:sp>
      <p:sp>
        <p:nvSpPr>
          <p:cNvPr id="16" name="テキスト ボックス 15"/>
          <p:cNvSpPr txBox="1"/>
          <p:nvPr/>
        </p:nvSpPr>
        <p:spPr>
          <a:xfrm>
            <a:off x="148368" y="47519"/>
            <a:ext cx="4257234" cy="400110"/>
          </a:xfrm>
          <a:prstGeom prst="rect">
            <a:avLst/>
          </a:prstGeom>
          <a:noFill/>
        </p:spPr>
        <p:txBody>
          <a:bodyPr wrap="square" rtlCol="0">
            <a:spAutoFit/>
          </a:bodyPr>
          <a:lstStyle/>
          <a:p>
            <a:r>
              <a:rPr lang="en-US" altLang="ja-JP" sz="2000" b="1" dirty="0">
                <a:solidFill>
                  <a:srgbClr val="00B0F0"/>
                </a:solidFill>
              </a:rPr>
              <a:t>【</a:t>
            </a:r>
            <a:r>
              <a:rPr lang="ja-JP" altLang="en-US" sz="2000" b="1" dirty="0">
                <a:solidFill>
                  <a:srgbClr val="00B0F0"/>
                </a:solidFill>
              </a:rPr>
              <a:t>参考</a:t>
            </a:r>
            <a:r>
              <a:rPr lang="en-US" altLang="ja-JP" sz="2000" b="1" dirty="0">
                <a:solidFill>
                  <a:srgbClr val="00B0F0"/>
                </a:solidFill>
              </a:rPr>
              <a:t>】</a:t>
            </a:r>
            <a:r>
              <a:rPr lang="ja-JP" altLang="en-US" sz="2000" b="1" dirty="0">
                <a:solidFill>
                  <a:srgbClr val="00B0F0"/>
                </a:solidFill>
              </a:rPr>
              <a:t>連合本部提供器材等</a:t>
            </a:r>
            <a:endParaRPr kumimoji="1" lang="ja-JP" altLang="en-US" sz="2000" b="1" dirty="0">
              <a:solidFill>
                <a:srgbClr val="00B0F0"/>
              </a:solidFill>
            </a:endParaRPr>
          </a:p>
        </p:txBody>
      </p:sp>
      <p:sp>
        <p:nvSpPr>
          <p:cNvPr id="5" name="フッター プレースホルダー 4">
            <a:extLst>
              <a:ext uri="{FF2B5EF4-FFF2-40B4-BE49-F238E27FC236}">
                <a16:creationId xmlns:a16="http://schemas.microsoft.com/office/drawing/2014/main" id="{104E49E5-E566-4197-AED8-885DC34EFFDB}"/>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スライド番号プレースホルダー 5">
            <a:extLst>
              <a:ext uri="{FF2B5EF4-FFF2-40B4-BE49-F238E27FC236}">
                <a16:creationId xmlns:a16="http://schemas.microsoft.com/office/drawing/2014/main" id="{92CF180C-8DDF-4427-B94A-5057E46EBC56}"/>
              </a:ext>
            </a:extLst>
          </p:cNvPr>
          <p:cNvSpPr>
            <a:spLocks noGrp="1"/>
          </p:cNvSpPr>
          <p:nvPr>
            <p:ph type="sldNum" sz="quarter" idx="12"/>
          </p:nvPr>
        </p:nvSpPr>
        <p:spPr/>
        <p:txBody>
          <a:bodyPr/>
          <a:lstStyle/>
          <a:p>
            <a:fld id="{56FF0F62-A5BD-45C7-AD15-390B3C90002B}" type="slidenum">
              <a:rPr lang="ja-JP" altLang="en-US" smtClean="0"/>
              <a:pPr/>
              <a:t>46</a:t>
            </a:fld>
            <a:endParaRPr lang="ja-JP" altLang="en-US"/>
          </a:p>
        </p:txBody>
      </p:sp>
      <p:grpSp>
        <p:nvGrpSpPr>
          <p:cNvPr id="8" name="グループ化 7"/>
          <p:cNvGrpSpPr/>
          <p:nvPr/>
        </p:nvGrpSpPr>
        <p:grpSpPr>
          <a:xfrm>
            <a:off x="660400" y="1824022"/>
            <a:ext cx="7934416" cy="4671813"/>
            <a:chOff x="660400" y="1836722"/>
            <a:chExt cx="7934416" cy="4671813"/>
          </a:xfrm>
        </p:grpSpPr>
        <p:pic>
          <p:nvPicPr>
            <p:cNvPr id="4" name="図 3"/>
            <p:cNvPicPr>
              <a:picLocks noChangeAspect="1"/>
            </p:cNvPicPr>
            <p:nvPr/>
          </p:nvPicPr>
          <p:blipFill rotWithShape="1">
            <a:blip r:embed="rId2"/>
            <a:srcRect l="51767" t="32163" r="23855" b="24036"/>
            <a:stretch/>
          </p:blipFill>
          <p:spPr>
            <a:xfrm>
              <a:off x="4694727" y="1836722"/>
              <a:ext cx="3900089" cy="4671812"/>
            </a:xfrm>
            <a:prstGeom prst="rect">
              <a:avLst/>
            </a:prstGeom>
          </p:spPr>
        </p:pic>
        <p:pic>
          <p:nvPicPr>
            <p:cNvPr id="10" name="図 9"/>
            <p:cNvPicPr>
              <a:picLocks noChangeAspect="1"/>
            </p:cNvPicPr>
            <p:nvPr/>
          </p:nvPicPr>
          <p:blipFill rotWithShape="1">
            <a:blip r:embed="rId2"/>
            <a:srcRect l="18846" t="32163" r="56903" b="24036"/>
            <a:stretch/>
          </p:blipFill>
          <p:spPr>
            <a:xfrm>
              <a:off x="660400" y="1836723"/>
              <a:ext cx="3879823" cy="4671812"/>
            </a:xfrm>
            <a:prstGeom prst="rect">
              <a:avLst/>
            </a:prstGeom>
          </p:spPr>
        </p:pic>
      </p:grpSp>
    </p:spTree>
    <p:extLst>
      <p:ext uri="{BB962C8B-B14F-4D97-AF65-F5344CB8AC3E}">
        <p14:creationId xmlns:p14="http://schemas.microsoft.com/office/powerpoint/2010/main" val="193108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5715" y="581290"/>
            <a:ext cx="7864385" cy="656590"/>
          </a:xfrm>
          <a:prstGeom prst="rect">
            <a:avLst/>
          </a:prstGeom>
          <a:noFill/>
        </p:spPr>
        <p:txBody>
          <a:bodyPr wrap="square" rtlCol="0">
            <a:spAutoFit/>
          </a:bodyPr>
          <a:lstStyle/>
          <a:p>
            <a:pPr>
              <a:lnSpc>
                <a:spcPts val="2200"/>
              </a:lnSpc>
            </a:pPr>
            <a:r>
              <a:rPr lang="ja-JP" altLang="en-US" b="1" dirty="0">
                <a:solidFill>
                  <a:srgbClr val="00B0F0"/>
                </a:solidFill>
                <a:latin typeface="+mn-ea"/>
              </a:rPr>
              <a:t>◆ 政治活動マニュアル（第</a:t>
            </a:r>
            <a:r>
              <a:rPr lang="en-US" altLang="ja-JP" b="1" dirty="0">
                <a:solidFill>
                  <a:srgbClr val="00B0F0"/>
                </a:solidFill>
                <a:latin typeface="+mn-ea"/>
              </a:rPr>
              <a:t>5</a:t>
            </a:r>
            <a:r>
              <a:rPr lang="ja-JP" altLang="en-US" b="1" dirty="0">
                <a:solidFill>
                  <a:srgbClr val="00B0F0"/>
                </a:solidFill>
                <a:latin typeface="+mn-ea"/>
              </a:rPr>
              <a:t>版）</a:t>
            </a:r>
            <a:endParaRPr lang="en-US" altLang="ja-JP" b="1" dirty="0">
              <a:solidFill>
                <a:srgbClr val="00B0F0"/>
              </a:solidFill>
              <a:latin typeface="+mn-ea"/>
            </a:endParaRPr>
          </a:p>
          <a:p>
            <a:pPr marL="176213" indent="177800">
              <a:lnSpc>
                <a:spcPts val="2200"/>
              </a:lnSpc>
            </a:pPr>
            <a:r>
              <a:rPr lang="ja-JP" altLang="en-US" sz="1400" dirty="0">
                <a:solidFill>
                  <a:schemeClr val="accent3">
                    <a:lumMod val="50000"/>
                  </a:schemeClr>
                </a:solidFill>
                <a:latin typeface="+mn-ea"/>
              </a:rPr>
              <a:t>連合の政治方針、選挙の仕組み、選挙運動における留意点などを盛り込んだマニュアル。</a:t>
            </a:r>
            <a:endParaRPr lang="en-US" altLang="ja-JP" sz="1100" dirty="0">
              <a:solidFill>
                <a:schemeClr val="accent3">
                  <a:lumMod val="50000"/>
                </a:schemeClr>
              </a:solidFill>
              <a:latin typeface="+mn-ea"/>
            </a:endParaRPr>
          </a:p>
        </p:txBody>
      </p:sp>
      <p:pic>
        <p:nvPicPr>
          <p:cNvPr id="5" name="図 4"/>
          <p:cNvPicPr>
            <a:picLocks noChangeAspect="1"/>
          </p:cNvPicPr>
          <p:nvPr/>
        </p:nvPicPr>
        <p:blipFill>
          <a:blip r:embed="rId2"/>
          <a:stretch>
            <a:fillRect/>
          </a:stretch>
        </p:blipFill>
        <p:spPr>
          <a:xfrm>
            <a:off x="259301" y="1773457"/>
            <a:ext cx="2818846" cy="4055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図 5"/>
          <p:cNvPicPr>
            <a:picLocks noChangeAspect="1"/>
          </p:cNvPicPr>
          <p:nvPr/>
        </p:nvPicPr>
        <p:blipFill>
          <a:blip r:embed="rId3"/>
          <a:stretch>
            <a:fillRect/>
          </a:stretch>
        </p:blipFill>
        <p:spPr>
          <a:xfrm>
            <a:off x="3245796" y="1773457"/>
            <a:ext cx="5735834" cy="4055439"/>
          </a:xfrm>
          <a:prstGeom prst="rect">
            <a:avLst/>
          </a:prstGeom>
          <a:ln>
            <a:solidFill>
              <a:srgbClr val="00B0F0"/>
            </a:solidFill>
          </a:ln>
        </p:spPr>
      </p:pic>
      <p:sp>
        <p:nvSpPr>
          <p:cNvPr id="16" name="テキスト ボックス 15"/>
          <p:cNvSpPr txBox="1"/>
          <p:nvPr/>
        </p:nvSpPr>
        <p:spPr>
          <a:xfrm>
            <a:off x="148368" y="47519"/>
            <a:ext cx="4257234" cy="400110"/>
          </a:xfrm>
          <a:prstGeom prst="rect">
            <a:avLst/>
          </a:prstGeom>
          <a:noFill/>
        </p:spPr>
        <p:txBody>
          <a:bodyPr wrap="square" rtlCol="0">
            <a:spAutoFit/>
          </a:bodyPr>
          <a:lstStyle/>
          <a:p>
            <a:r>
              <a:rPr lang="en-US" altLang="ja-JP" sz="2000" b="1" dirty="0">
                <a:solidFill>
                  <a:srgbClr val="00B0F0"/>
                </a:solidFill>
              </a:rPr>
              <a:t>【</a:t>
            </a:r>
            <a:r>
              <a:rPr lang="ja-JP" altLang="en-US" sz="2000" b="1" dirty="0">
                <a:solidFill>
                  <a:srgbClr val="00B0F0"/>
                </a:solidFill>
              </a:rPr>
              <a:t>参考</a:t>
            </a:r>
            <a:r>
              <a:rPr lang="en-US" altLang="ja-JP" sz="2000" b="1" dirty="0">
                <a:solidFill>
                  <a:srgbClr val="00B0F0"/>
                </a:solidFill>
              </a:rPr>
              <a:t>】</a:t>
            </a:r>
            <a:r>
              <a:rPr lang="ja-JP" altLang="en-US" sz="2000" b="1" dirty="0">
                <a:solidFill>
                  <a:srgbClr val="00B0F0"/>
                </a:solidFill>
              </a:rPr>
              <a:t>連合本部提供器材等</a:t>
            </a:r>
            <a:endParaRPr kumimoji="1" lang="ja-JP" altLang="en-US" sz="2000" b="1" dirty="0">
              <a:solidFill>
                <a:srgbClr val="00B0F0"/>
              </a:solidFill>
            </a:endParaRPr>
          </a:p>
        </p:txBody>
      </p:sp>
      <p:sp>
        <p:nvSpPr>
          <p:cNvPr id="7" name="フッター プレースホルダー 6">
            <a:extLst>
              <a:ext uri="{FF2B5EF4-FFF2-40B4-BE49-F238E27FC236}">
                <a16:creationId xmlns:a16="http://schemas.microsoft.com/office/drawing/2014/main" id="{0666A94B-A4EA-4E35-852F-D0ED8906197A}"/>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8" name="スライド番号プレースホルダー 7">
            <a:extLst>
              <a:ext uri="{FF2B5EF4-FFF2-40B4-BE49-F238E27FC236}">
                <a16:creationId xmlns:a16="http://schemas.microsoft.com/office/drawing/2014/main" id="{A2AC05CD-DFC7-47AB-83AE-B491E15DE8C5}"/>
              </a:ext>
            </a:extLst>
          </p:cNvPr>
          <p:cNvSpPr>
            <a:spLocks noGrp="1"/>
          </p:cNvSpPr>
          <p:nvPr>
            <p:ph type="sldNum" sz="quarter" idx="12"/>
          </p:nvPr>
        </p:nvSpPr>
        <p:spPr/>
        <p:txBody>
          <a:bodyPr/>
          <a:lstStyle/>
          <a:p>
            <a:fld id="{56FF0F62-A5BD-45C7-AD15-390B3C90002B}" type="slidenum">
              <a:rPr lang="ja-JP" altLang="en-US" smtClean="0"/>
              <a:pPr/>
              <a:t>47</a:t>
            </a:fld>
            <a:endParaRPr lang="ja-JP" altLang="en-US"/>
          </a:p>
        </p:txBody>
      </p:sp>
      <p:sp>
        <p:nvSpPr>
          <p:cNvPr id="12" name="テキスト ボックス 11">
            <a:extLst>
              <a:ext uri="{FF2B5EF4-FFF2-40B4-BE49-F238E27FC236}">
                <a16:creationId xmlns:a16="http://schemas.microsoft.com/office/drawing/2014/main" id="{3D60F5C3-6B7E-450F-8877-262AD1DB5E62}"/>
              </a:ext>
            </a:extLst>
          </p:cNvPr>
          <p:cNvSpPr txBox="1"/>
          <p:nvPr/>
        </p:nvSpPr>
        <p:spPr>
          <a:xfrm>
            <a:off x="7289800" y="144644"/>
            <a:ext cx="1691830" cy="261610"/>
          </a:xfrm>
          <a:prstGeom prst="rect">
            <a:avLst/>
          </a:prstGeom>
          <a:noFill/>
        </p:spPr>
        <p:txBody>
          <a:bodyPr wrap="square" rtlCol="0">
            <a:sp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rPr>
              <a:t>政治活動マニュアル</a:t>
            </a:r>
            <a:endParaRPr lang="en-US" altLang="ja-JP" sz="11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7401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85093" y="731521"/>
            <a:ext cx="8214349" cy="5469511"/>
          </a:xfrm>
          <a:prstGeom prst="rect">
            <a:avLst/>
          </a:prstGeom>
          <a:noFill/>
        </p:spPr>
        <p:txBody>
          <a:bodyPr wrap="square" rtlCol="0">
            <a:spAutoFit/>
          </a:bodyPr>
          <a:lstStyle/>
          <a:p>
            <a:pPr>
              <a:spcAft>
                <a:spcPts val="600"/>
              </a:spcAft>
            </a:pPr>
            <a:r>
              <a:rPr lang="ja-JP" altLang="en-US" b="1" dirty="0">
                <a:solidFill>
                  <a:srgbClr val="00B0F0"/>
                </a:solidFill>
              </a:rPr>
              <a:t>◆ 「政策・制度 要求と提言」にもとづく要請行動</a:t>
            </a:r>
            <a:endParaRPr lang="en-US" altLang="ja-JP" b="1" dirty="0">
              <a:solidFill>
                <a:srgbClr val="00B0F0"/>
              </a:solidFill>
            </a:endParaRPr>
          </a:p>
          <a:p>
            <a:pPr>
              <a:spcAft>
                <a:spcPts val="600"/>
              </a:spcAft>
            </a:pPr>
            <a:endParaRPr lang="en-US" altLang="ja-JP" sz="1600" b="1" dirty="0">
              <a:solidFill>
                <a:srgbClr val="00B0F0"/>
              </a:solidFill>
              <a:latin typeface="+mj-lt"/>
            </a:endParaRPr>
          </a:p>
          <a:p>
            <a:pPr>
              <a:spcAft>
                <a:spcPts val="600"/>
              </a:spcAft>
            </a:pPr>
            <a:r>
              <a:rPr lang="ja-JP" altLang="en-US" sz="1600" dirty="0">
                <a:solidFill>
                  <a:schemeClr val="accent3">
                    <a:lumMod val="50000"/>
                  </a:schemeClr>
                </a:solidFill>
              </a:rPr>
              <a:t>以下、</a:t>
            </a:r>
            <a:r>
              <a:rPr lang="ja-JP" altLang="ja-JP" sz="1600" dirty="0">
                <a:solidFill>
                  <a:schemeClr val="accent3">
                    <a:lumMod val="50000"/>
                  </a:schemeClr>
                </a:solidFill>
              </a:rPr>
              <a:t>「政策・制度 要求と提言」から抜粋</a:t>
            </a:r>
            <a:endParaRPr lang="ja-JP" altLang="en-US" sz="1600" dirty="0">
              <a:solidFill>
                <a:schemeClr val="accent3">
                  <a:lumMod val="50000"/>
                </a:schemeClr>
              </a:solidFill>
            </a:endParaRPr>
          </a:p>
          <a:p>
            <a:pPr marL="273050" lvl="0" indent="-273050">
              <a:lnSpc>
                <a:spcPts val="2000"/>
              </a:lnSpc>
              <a:spcAft>
                <a:spcPts val="600"/>
              </a:spcAft>
              <a:buFont typeface="Wingdings" panose="05000000000000000000" pitchFamily="2" charset="2"/>
              <a:buChar char="n"/>
            </a:pPr>
            <a:r>
              <a:rPr lang="ja-JP" altLang="ja-JP" sz="1600" dirty="0">
                <a:solidFill>
                  <a:schemeClr val="accent3">
                    <a:lumMod val="50000"/>
                  </a:schemeClr>
                </a:solidFill>
              </a:rPr>
              <a:t>国は、有権者の投票機会のさらなる確保のため、共通投票所の設置の拡大、ならびに期日前投票の投票時間の弾力的な設定および移動期日前投票所の拡充について、地方の選挙管理委員会や市区町村へのきめ細かな対応・支援を行う。また、その経費について、国政選挙では十分な国費を確保するとともに、地方選挙でも実施にあたって財政運営上の支障が生じないよう必要な措置を講じる。</a:t>
            </a:r>
            <a:endParaRPr lang="en-US" altLang="ja-JP" sz="1600" dirty="0">
              <a:solidFill>
                <a:schemeClr val="accent3">
                  <a:lumMod val="50000"/>
                </a:schemeClr>
              </a:solidFill>
            </a:endParaRPr>
          </a:p>
          <a:p>
            <a:pPr marL="273050" lvl="0" indent="-273050">
              <a:lnSpc>
                <a:spcPts val="2000"/>
              </a:lnSpc>
              <a:spcAft>
                <a:spcPts val="600"/>
              </a:spcAft>
              <a:buFont typeface="Wingdings" panose="05000000000000000000" pitchFamily="2" charset="2"/>
              <a:buChar char="n"/>
            </a:pPr>
            <a:r>
              <a:rPr lang="ja-JP" altLang="ja-JP" sz="1600" dirty="0">
                <a:solidFill>
                  <a:schemeClr val="accent3">
                    <a:lumMod val="50000"/>
                  </a:schemeClr>
                </a:solidFill>
              </a:rPr>
              <a:t>県・市区町村選挙管理委員会は、投票者の利便性と投票率向上の観点から、投票所（期日前投票を含む）を頻繁に人の往来がある施設に設置する。また、共通投票所の設置の拡大、ならびに期日前投票の投票時間の弾力的な設定および移動期日前投票所の拡充に努めるとともに、施設側からの公募を行う。</a:t>
            </a:r>
            <a:endParaRPr lang="en-US" altLang="ja-JP" sz="1600" dirty="0">
              <a:solidFill>
                <a:schemeClr val="accent3">
                  <a:lumMod val="50000"/>
                </a:schemeClr>
              </a:solidFill>
            </a:endParaRPr>
          </a:p>
          <a:p>
            <a:pPr marL="273050" lvl="0" indent="-273050">
              <a:lnSpc>
                <a:spcPts val="2000"/>
              </a:lnSpc>
              <a:spcAft>
                <a:spcPts val="600"/>
              </a:spcAft>
              <a:buFont typeface="Wingdings" panose="05000000000000000000" pitchFamily="2" charset="2"/>
              <a:buChar char="n"/>
            </a:pPr>
            <a:r>
              <a:rPr lang="ja-JP" altLang="ja-JP" sz="1600" dirty="0">
                <a:solidFill>
                  <a:schemeClr val="accent3">
                    <a:lumMod val="50000"/>
                  </a:schemeClr>
                </a:solidFill>
              </a:rPr>
              <a:t>統一地方選挙の期間に実施されていた地方選挙のうち、震災等の事由により統一実施でなくなったものについては、一定期間経過の後に再び統一実施となるよう制度改正を行う。</a:t>
            </a:r>
            <a:endParaRPr lang="en-US" altLang="ja-JP" sz="1600" dirty="0">
              <a:solidFill>
                <a:schemeClr val="accent3">
                  <a:lumMod val="50000"/>
                </a:schemeClr>
              </a:solidFill>
            </a:endParaRPr>
          </a:p>
          <a:p>
            <a:pPr marL="273050" lvl="0" indent="-273050">
              <a:lnSpc>
                <a:spcPts val="2000"/>
              </a:lnSpc>
              <a:spcAft>
                <a:spcPts val="600"/>
              </a:spcAft>
              <a:buFont typeface="Wingdings" panose="05000000000000000000" pitchFamily="2" charset="2"/>
              <a:buChar char="n"/>
            </a:pPr>
            <a:r>
              <a:rPr lang="ja-JP" altLang="ja-JP" sz="1600" dirty="0">
                <a:solidFill>
                  <a:schemeClr val="accent3">
                    <a:lumMod val="50000"/>
                  </a:schemeClr>
                </a:solidFill>
              </a:rPr>
              <a:t>被雇用者が公職の候補者となる場合に休暇の取得ができ、議員期間中は休職のできる立候補休暇・公職休職制度を整備する。</a:t>
            </a:r>
            <a:endParaRPr lang="en-US" altLang="ja-JP" sz="1600" dirty="0">
              <a:solidFill>
                <a:schemeClr val="accent3">
                  <a:lumMod val="50000"/>
                </a:schemeClr>
              </a:solidFill>
            </a:endParaRPr>
          </a:p>
          <a:p>
            <a:pPr marL="273050" lvl="0" indent="-273050">
              <a:lnSpc>
                <a:spcPts val="2000"/>
              </a:lnSpc>
              <a:spcAft>
                <a:spcPts val="600"/>
              </a:spcAft>
              <a:buFont typeface="Wingdings" panose="05000000000000000000" pitchFamily="2" charset="2"/>
              <a:buChar char="n"/>
            </a:pPr>
            <a:r>
              <a:rPr lang="ja-JP" altLang="ja-JP" sz="1600" dirty="0">
                <a:solidFill>
                  <a:schemeClr val="accent3">
                    <a:lumMod val="50000"/>
                  </a:schemeClr>
                </a:solidFill>
              </a:rPr>
              <a:t>地方議会は、地方議員の兼職・兼業も前提とした議会運営の見直しを進めるとともに、広く住民の傍聴を促進するため、夜間・休日開催などの多様な開催形態を検討する。</a:t>
            </a:r>
          </a:p>
        </p:txBody>
      </p:sp>
      <p:sp>
        <p:nvSpPr>
          <p:cNvPr id="5" name="フッター プレースホルダー 4">
            <a:extLst>
              <a:ext uri="{FF2B5EF4-FFF2-40B4-BE49-F238E27FC236}">
                <a16:creationId xmlns:a16="http://schemas.microsoft.com/office/drawing/2014/main" id="{A7FB9CF5-EF27-4DD2-B29F-294495CB675A}"/>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6" name="スライド番号プレースホルダー 5">
            <a:extLst>
              <a:ext uri="{FF2B5EF4-FFF2-40B4-BE49-F238E27FC236}">
                <a16:creationId xmlns:a16="http://schemas.microsoft.com/office/drawing/2014/main" id="{DBFFB514-7EB3-4FCB-818D-D6EFE9514FBE}"/>
              </a:ext>
            </a:extLst>
          </p:cNvPr>
          <p:cNvSpPr>
            <a:spLocks noGrp="1"/>
          </p:cNvSpPr>
          <p:nvPr>
            <p:ph type="sldNum" sz="quarter" idx="12"/>
          </p:nvPr>
        </p:nvSpPr>
        <p:spPr/>
        <p:txBody>
          <a:bodyPr/>
          <a:lstStyle/>
          <a:p>
            <a:fld id="{56FF0F62-A5BD-45C7-AD15-390B3C90002B}" type="slidenum">
              <a:rPr lang="ja-JP" altLang="en-US" smtClean="0"/>
              <a:pPr/>
              <a:t>48</a:t>
            </a:fld>
            <a:endParaRPr lang="ja-JP" altLang="en-US" dirty="0"/>
          </a:p>
        </p:txBody>
      </p:sp>
      <p:sp>
        <p:nvSpPr>
          <p:cNvPr id="10" name="テキスト ボックス 9"/>
          <p:cNvSpPr txBox="1"/>
          <p:nvPr/>
        </p:nvSpPr>
        <p:spPr>
          <a:xfrm>
            <a:off x="148368" y="47519"/>
            <a:ext cx="4257234" cy="400110"/>
          </a:xfrm>
          <a:prstGeom prst="rect">
            <a:avLst/>
          </a:prstGeom>
          <a:noFill/>
        </p:spPr>
        <p:txBody>
          <a:bodyPr wrap="square" rtlCol="0">
            <a:spAutoFit/>
          </a:bodyPr>
          <a:lstStyle/>
          <a:p>
            <a:r>
              <a:rPr lang="en-US" altLang="ja-JP" sz="2000" b="1" dirty="0">
                <a:solidFill>
                  <a:srgbClr val="00B0F0"/>
                </a:solidFill>
              </a:rPr>
              <a:t>【</a:t>
            </a:r>
            <a:r>
              <a:rPr lang="ja-JP" altLang="en-US" sz="2000" b="1" dirty="0">
                <a:solidFill>
                  <a:srgbClr val="00B0F0"/>
                </a:solidFill>
              </a:rPr>
              <a:t>参考</a:t>
            </a:r>
            <a:r>
              <a:rPr lang="en-US" altLang="ja-JP" sz="2000" b="1" dirty="0">
                <a:solidFill>
                  <a:srgbClr val="00B0F0"/>
                </a:solidFill>
              </a:rPr>
              <a:t>】</a:t>
            </a:r>
            <a:r>
              <a:rPr lang="ja-JP" altLang="en-US" sz="2000" b="1" dirty="0">
                <a:solidFill>
                  <a:srgbClr val="00B0F0"/>
                </a:solidFill>
              </a:rPr>
              <a:t>連合本部提供器材等</a:t>
            </a:r>
            <a:endParaRPr kumimoji="1" lang="ja-JP" altLang="en-US" sz="2000" b="1" dirty="0">
              <a:solidFill>
                <a:srgbClr val="00B0F0"/>
              </a:solidFill>
            </a:endParaRPr>
          </a:p>
        </p:txBody>
      </p:sp>
    </p:spTree>
    <p:extLst>
      <p:ext uri="{BB962C8B-B14F-4D97-AF65-F5344CB8AC3E}">
        <p14:creationId xmlns:p14="http://schemas.microsoft.com/office/powerpoint/2010/main" val="3070148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2"/>
          <p:cNvSpPr txBox="1">
            <a:spLocks noChangeArrowheads="1"/>
          </p:cNvSpPr>
          <p:nvPr/>
        </p:nvSpPr>
        <p:spPr bwMode="auto">
          <a:xfrm>
            <a:off x="611188" y="1989138"/>
            <a:ext cx="8010525" cy="2232025"/>
          </a:xfrm>
          <a:prstGeom prst="roundRect">
            <a:avLst>
              <a:gd name="adj" fmla="val 12416"/>
            </a:avLst>
          </a:prstGeom>
          <a:pattFill prst="dotGrid">
            <a:fgClr>
              <a:schemeClr val="accent1">
                <a:lumMod val="20000"/>
                <a:lumOff val="80000"/>
              </a:schemeClr>
            </a:fgClr>
            <a:bgClr>
              <a:schemeClr val="bg1"/>
            </a:bgClr>
          </a:pattFill>
          <a:ln w="28575">
            <a:solidFill>
              <a:schemeClr val="accent1">
                <a:lumMod val="40000"/>
                <a:lumOff val="60000"/>
              </a:schemeClr>
            </a:solidFill>
            <a:prstDash val="solid"/>
            <a:miter lim="800000"/>
            <a:headEnd/>
            <a:tailEnd/>
          </a:ln>
        </p:spPr>
        <p:txBody>
          <a:bodyPr wrap="none"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4000" dirty="0">
                <a:latin typeface="HGS創英角ｺﾞｼｯｸUB" pitchFamily="50" charset="-128"/>
                <a:ea typeface="HGS創英角ｺﾞｼｯｸUB" pitchFamily="50" charset="-128"/>
              </a:rPr>
              <a:t>ご清聴</a:t>
            </a:r>
            <a:r>
              <a:rPr lang="ja-JP" altLang="en-US" sz="4000" spc="-300" dirty="0">
                <a:latin typeface="HGS創英角ｺﾞｼｯｸUB" pitchFamily="50" charset="-128"/>
                <a:ea typeface="HGS創英角ｺﾞｼｯｸUB" pitchFamily="50" charset="-128"/>
              </a:rPr>
              <a:t>ありがとうございました</a:t>
            </a:r>
            <a:r>
              <a:rPr lang="ja-JP" altLang="en-US" sz="4000" dirty="0">
                <a:latin typeface="HGS創英角ｺﾞｼｯｸUB" pitchFamily="50" charset="-128"/>
                <a:ea typeface="HGS創英角ｺﾞｼｯｸUB" pitchFamily="50" charset="-128"/>
              </a:rPr>
              <a:t>！</a:t>
            </a:r>
            <a:endParaRPr lang="en-US" altLang="ja-JP" sz="4000" dirty="0">
              <a:latin typeface="HGS創英角ｺﾞｼｯｸUB" pitchFamily="50" charset="-128"/>
              <a:ea typeface="HGS創英角ｺﾞｼｯｸUB" pitchFamily="50" charset="-128"/>
            </a:endParaRPr>
          </a:p>
        </p:txBody>
      </p:sp>
      <p:pic>
        <p:nvPicPr>
          <p:cNvPr id="29701" name="図 4"/>
          <p:cNvPicPr>
            <a:picLocks noChangeAspect="1"/>
          </p:cNvPicPr>
          <p:nvPr/>
        </p:nvPicPr>
        <p:blipFill>
          <a:blip r:embed="rId2" cstate="print"/>
          <a:srcRect/>
          <a:stretch>
            <a:fillRect/>
          </a:stretch>
        </p:blipFill>
        <p:spPr bwMode="auto">
          <a:xfrm>
            <a:off x="6588125" y="3716338"/>
            <a:ext cx="1919288" cy="2654300"/>
          </a:xfrm>
          <a:prstGeom prst="rect">
            <a:avLst/>
          </a:prstGeom>
          <a:noFill/>
          <a:ln w="9525">
            <a:noFill/>
            <a:miter lim="800000"/>
            <a:headEnd/>
            <a:tailEnd/>
          </a:ln>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573016"/>
            <a:ext cx="2448272" cy="3029218"/>
          </a:xfrm>
          <a:prstGeom prst="rect">
            <a:avLst/>
          </a:prstGeom>
        </p:spPr>
      </p:pic>
      <p:sp>
        <p:nvSpPr>
          <p:cNvPr id="8" name="フッター プレースホルダー 4">
            <a:extLst>
              <a:ext uri="{FF2B5EF4-FFF2-40B4-BE49-F238E27FC236}">
                <a16:creationId xmlns:a16="http://schemas.microsoft.com/office/drawing/2014/main" id="{A7FB9CF5-EF27-4DD2-B29F-294495CB675A}"/>
              </a:ext>
            </a:extLst>
          </p:cNvPr>
          <p:cNvSpPr>
            <a:spLocks noGrp="1"/>
          </p:cNvSpPr>
          <p:nvPr>
            <p:ph type="ftr" sz="quarter" idx="11"/>
          </p:nvPr>
        </p:nvSpPr>
        <p:spPr>
          <a:xfrm>
            <a:off x="0" y="6636024"/>
            <a:ext cx="3086100" cy="234046"/>
          </a:xfrm>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9" name="スライド番号プレースホルダー 5">
            <a:extLst>
              <a:ext uri="{FF2B5EF4-FFF2-40B4-BE49-F238E27FC236}">
                <a16:creationId xmlns:a16="http://schemas.microsoft.com/office/drawing/2014/main" id="{DBFFB514-7EB3-4FCB-818D-D6EFE9514FBE}"/>
              </a:ext>
            </a:extLst>
          </p:cNvPr>
          <p:cNvSpPr>
            <a:spLocks noGrp="1"/>
          </p:cNvSpPr>
          <p:nvPr>
            <p:ph type="sldNum" sz="quarter" idx="12"/>
          </p:nvPr>
        </p:nvSpPr>
        <p:spPr>
          <a:xfrm>
            <a:off x="7086600" y="6609447"/>
            <a:ext cx="2057400" cy="234044"/>
          </a:xfrm>
        </p:spPr>
        <p:txBody>
          <a:bodyPr/>
          <a:lstStyle/>
          <a:p>
            <a:r>
              <a:rPr lang="en-US" altLang="ja-JP" dirty="0"/>
              <a:t>49</a:t>
            </a:r>
            <a:endParaRPr lang="ja-JP" altLang="en-US" dirty="0"/>
          </a:p>
        </p:txBody>
      </p:sp>
    </p:spTree>
    <p:extLst>
      <p:ext uri="{BB962C8B-B14F-4D97-AF65-F5344CB8AC3E}">
        <p14:creationId xmlns:p14="http://schemas.microsoft.com/office/powerpoint/2010/main" val="390293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37696" y="787642"/>
            <a:ext cx="8353607" cy="374461"/>
          </a:xfrm>
          <a:prstGeom prst="rect">
            <a:avLst/>
          </a:prstGeom>
        </p:spPr>
        <p:txBody>
          <a:bodyPr wrap="square">
            <a:spAutoFit/>
          </a:bodyPr>
          <a:lstStyle/>
          <a:p>
            <a:pPr>
              <a:lnSpc>
                <a:spcPts val="2200"/>
              </a:lnSpc>
            </a:pPr>
            <a:r>
              <a:rPr lang="ja-JP" altLang="en-US" b="1" dirty="0">
                <a:solidFill>
                  <a:srgbClr val="00B0F0"/>
                </a:solidFill>
                <a:latin typeface="+mn-ea"/>
              </a:rPr>
              <a:t>（１）政治活動の必要性</a:t>
            </a:r>
            <a:endParaRPr lang="en-US" altLang="ja-JP" b="1" dirty="0">
              <a:solidFill>
                <a:srgbClr val="00B0F0"/>
              </a:solidFill>
              <a:latin typeface="+mn-ea"/>
            </a:endParaRPr>
          </a:p>
        </p:txBody>
      </p:sp>
      <p:sp>
        <p:nvSpPr>
          <p:cNvPr id="6" name="角丸四角形 5"/>
          <p:cNvSpPr/>
          <p:nvPr/>
        </p:nvSpPr>
        <p:spPr>
          <a:xfrm>
            <a:off x="6414052" y="88441"/>
            <a:ext cx="2567578" cy="3385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7924" y="25647"/>
            <a:ext cx="5145954" cy="461665"/>
          </a:xfrm>
          <a:prstGeom prst="rect">
            <a:avLst/>
          </a:prstGeom>
          <a:noFill/>
        </p:spPr>
        <p:txBody>
          <a:bodyPr wrap="square" rtlCol="0">
            <a:spAutoFit/>
          </a:bodyPr>
          <a:lstStyle/>
          <a:p>
            <a:r>
              <a:rPr kumimoji="1" lang="ja-JP" altLang="en-US" sz="2400" b="1" dirty="0">
                <a:solidFill>
                  <a:schemeClr val="bg1">
                    <a:lumMod val="50000"/>
                  </a:schemeClr>
                </a:solidFill>
                <a:latin typeface="+mj-ea"/>
                <a:ea typeface="+mj-ea"/>
              </a:rPr>
              <a:t>２．連合の政治活動①</a:t>
            </a:r>
          </a:p>
        </p:txBody>
      </p:sp>
      <p:sp>
        <p:nvSpPr>
          <p:cNvPr id="9" name="テキスト ボックス 8"/>
          <p:cNvSpPr txBox="1"/>
          <p:nvPr/>
        </p:nvSpPr>
        <p:spPr>
          <a:xfrm>
            <a:off x="6414053" y="111104"/>
            <a:ext cx="2567578" cy="307777"/>
          </a:xfrm>
          <a:prstGeom prst="rect">
            <a:avLst/>
          </a:prstGeom>
          <a:noFill/>
        </p:spPr>
        <p:txBody>
          <a:bodyPr wrap="square" rtlCol="0">
            <a:spAutoFit/>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連合</a:t>
            </a:r>
            <a:r>
              <a:rPr lang="ja-JP" altLang="en-US" sz="1400" b="1" dirty="0">
                <a:solidFill>
                  <a:schemeClr val="bg1"/>
                </a:solidFill>
                <a:latin typeface="メイリオ" panose="020B0604030504040204" pitchFamily="50" charset="-128"/>
                <a:ea typeface="メイリオ" panose="020B0604030504040204" pitchFamily="50" charset="-128"/>
              </a:rPr>
              <a:t>の政治的役割と政治活動</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5</a:t>
            </a:fld>
            <a:endParaRPr lang="ja-JP" altLang="en-US"/>
          </a:p>
        </p:txBody>
      </p:sp>
      <p:sp>
        <p:nvSpPr>
          <p:cNvPr id="2" name="四角形: 角を丸くする 1">
            <a:extLst>
              <a:ext uri="{FF2B5EF4-FFF2-40B4-BE49-F238E27FC236}">
                <a16:creationId xmlns:a16="http://schemas.microsoft.com/office/drawing/2014/main" id="{8E56B8AE-88C9-4820-8CDF-5945AC0D1BA4}"/>
              </a:ext>
            </a:extLst>
          </p:cNvPr>
          <p:cNvSpPr/>
          <p:nvPr/>
        </p:nvSpPr>
        <p:spPr>
          <a:xfrm>
            <a:off x="494902" y="1304836"/>
            <a:ext cx="7988698" cy="1427917"/>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a. </a:t>
            </a:r>
            <a:r>
              <a:rPr lang="ja-JP" altLang="en-US" b="1" dirty="0">
                <a:latin typeface="メイリオ" panose="020B0604030504040204" pitchFamily="50" charset="-128"/>
                <a:ea typeface="メイリオ" panose="020B0604030504040204" pitchFamily="50" charset="-128"/>
              </a:rPr>
              <a:t>労働組合の基本目的である「雇用と生活の安定」を実現するためには、企業内での生活諸条件改善への取り組みだけでは不十分であり、国・地方の政策・制度の改善・改革をめざした政治活動に取り組むことが不可欠である。</a:t>
            </a:r>
          </a:p>
        </p:txBody>
      </p:sp>
      <p:sp>
        <p:nvSpPr>
          <p:cNvPr id="12" name="四角形: 角を丸くする 11">
            <a:extLst>
              <a:ext uri="{FF2B5EF4-FFF2-40B4-BE49-F238E27FC236}">
                <a16:creationId xmlns:a16="http://schemas.microsoft.com/office/drawing/2014/main" id="{5994A654-13B2-4318-8609-AC6EA924CD91}"/>
              </a:ext>
            </a:extLst>
          </p:cNvPr>
          <p:cNvSpPr/>
          <p:nvPr/>
        </p:nvSpPr>
        <p:spPr>
          <a:xfrm>
            <a:off x="494902" y="2912803"/>
            <a:ext cx="5442072" cy="2759928"/>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b. </a:t>
            </a:r>
            <a:r>
              <a:rPr lang="ja-JP" altLang="en-US" b="1" dirty="0">
                <a:latin typeface="メイリオ" panose="020B0604030504040204" pitchFamily="50" charset="-128"/>
                <a:ea typeface="メイリオ" panose="020B0604030504040204" pitchFamily="50" charset="-128"/>
              </a:rPr>
              <a:t>労働組合が政治活動に取り組む上では、組合員ひとり一人が政治に対する意識を高め、政治活動へ自ら参加することが欠かせない。そのため連合は、組合員が連合の政治理念や政策を共有できるように努める。さらに、その実現に向けて支援できる政党および政治家への政治・選挙活動に積極的に参加できるよう取り組む。</a:t>
            </a:r>
          </a:p>
        </p:txBody>
      </p:sp>
      <p:pic>
        <p:nvPicPr>
          <p:cNvPr id="16" name="図 15">
            <a:extLst>
              <a:ext uri="{FF2B5EF4-FFF2-40B4-BE49-F238E27FC236}">
                <a16:creationId xmlns:a16="http://schemas.microsoft.com/office/drawing/2014/main" id="{83B5B92F-C415-47FE-AE7E-21FAE3875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300" y="3220804"/>
            <a:ext cx="2057400" cy="2849554"/>
          </a:xfrm>
          <a:prstGeom prst="rect">
            <a:avLst/>
          </a:prstGeom>
        </p:spPr>
      </p:pic>
    </p:spTree>
    <p:extLst>
      <p:ext uri="{BB962C8B-B14F-4D97-AF65-F5344CB8AC3E}">
        <p14:creationId xmlns:p14="http://schemas.microsoft.com/office/powerpoint/2010/main" val="137245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37696" y="787642"/>
            <a:ext cx="8353607" cy="374461"/>
          </a:xfrm>
          <a:prstGeom prst="rect">
            <a:avLst/>
          </a:prstGeom>
        </p:spPr>
        <p:txBody>
          <a:bodyPr wrap="square">
            <a:spAutoFit/>
          </a:bodyPr>
          <a:lstStyle/>
          <a:p>
            <a:pPr>
              <a:lnSpc>
                <a:spcPts val="2200"/>
              </a:lnSpc>
            </a:pPr>
            <a:r>
              <a:rPr lang="ja-JP" altLang="en-US" b="1" dirty="0">
                <a:solidFill>
                  <a:srgbClr val="00B0F0"/>
                </a:solidFill>
                <a:latin typeface="+mn-ea"/>
              </a:rPr>
              <a:t>（２）政策・制度の実現に向けて</a:t>
            </a:r>
            <a:endParaRPr lang="en-US" altLang="ja-JP" b="1" dirty="0">
              <a:solidFill>
                <a:srgbClr val="00B0F0"/>
              </a:solidFill>
              <a:latin typeface="+mn-ea"/>
            </a:endParaRPr>
          </a:p>
        </p:txBody>
      </p:sp>
      <p:sp>
        <p:nvSpPr>
          <p:cNvPr id="6" name="角丸四角形 5"/>
          <p:cNvSpPr/>
          <p:nvPr/>
        </p:nvSpPr>
        <p:spPr>
          <a:xfrm>
            <a:off x="6414052" y="88441"/>
            <a:ext cx="2567578" cy="3385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7924" y="25647"/>
            <a:ext cx="5145954" cy="461665"/>
          </a:xfrm>
          <a:prstGeom prst="rect">
            <a:avLst/>
          </a:prstGeom>
          <a:noFill/>
        </p:spPr>
        <p:txBody>
          <a:bodyPr wrap="square" rtlCol="0">
            <a:spAutoFit/>
          </a:bodyPr>
          <a:lstStyle/>
          <a:p>
            <a:r>
              <a:rPr lang="ja-JP" altLang="en-US" sz="2400" b="1" dirty="0">
                <a:solidFill>
                  <a:schemeClr val="bg1">
                    <a:lumMod val="50000"/>
                  </a:schemeClr>
                </a:solidFill>
                <a:latin typeface="+mj-ea"/>
              </a:rPr>
              <a:t>２．</a:t>
            </a:r>
            <a:r>
              <a:rPr lang="ja-JP" altLang="en-US" sz="2400" b="1" dirty="0">
                <a:solidFill>
                  <a:schemeClr val="bg1">
                    <a:lumMod val="50000"/>
                  </a:schemeClr>
                </a:solidFill>
                <a:latin typeface="+mj-ea"/>
                <a:ea typeface="+mj-ea"/>
              </a:rPr>
              <a:t>連合の政治活動②</a:t>
            </a:r>
          </a:p>
        </p:txBody>
      </p:sp>
      <p:sp>
        <p:nvSpPr>
          <p:cNvPr id="9" name="テキスト ボックス 8"/>
          <p:cNvSpPr txBox="1"/>
          <p:nvPr/>
        </p:nvSpPr>
        <p:spPr>
          <a:xfrm>
            <a:off x="6414053" y="111104"/>
            <a:ext cx="2567578" cy="307777"/>
          </a:xfrm>
          <a:prstGeom prst="rect">
            <a:avLst/>
          </a:prstGeom>
          <a:noFill/>
        </p:spPr>
        <p:txBody>
          <a:bodyPr wrap="square" rtlCol="0">
            <a:spAutoFit/>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連合</a:t>
            </a:r>
            <a:r>
              <a:rPr lang="ja-JP" altLang="en-US" sz="1400" b="1" dirty="0">
                <a:solidFill>
                  <a:schemeClr val="bg1"/>
                </a:solidFill>
                <a:latin typeface="メイリオ" panose="020B0604030504040204" pitchFamily="50" charset="-128"/>
                <a:ea typeface="メイリオ" panose="020B0604030504040204" pitchFamily="50" charset="-128"/>
              </a:rPr>
              <a:t>の政治的役割と政治活動</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6</a:t>
            </a:fld>
            <a:endParaRPr lang="ja-JP" altLang="en-US"/>
          </a:p>
        </p:txBody>
      </p:sp>
      <p:sp>
        <p:nvSpPr>
          <p:cNvPr id="2" name="四角形: 角を丸くする 1">
            <a:extLst>
              <a:ext uri="{FF2B5EF4-FFF2-40B4-BE49-F238E27FC236}">
                <a16:creationId xmlns:a16="http://schemas.microsoft.com/office/drawing/2014/main" id="{8E56B8AE-88C9-4820-8CDF-5945AC0D1BA4}"/>
              </a:ext>
            </a:extLst>
          </p:cNvPr>
          <p:cNvSpPr/>
          <p:nvPr/>
        </p:nvSpPr>
        <p:spPr>
          <a:xfrm>
            <a:off x="494901" y="1304836"/>
            <a:ext cx="3904821" cy="2426925"/>
          </a:xfrm>
          <a:prstGeom prst="roundRect">
            <a:avLst>
              <a:gd name="adj" fmla="val 7160"/>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a. </a:t>
            </a:r>
            <a:r>
              <a:rPr lang="ja-JP" altLang="en-US" b="1" dirty="0">
                <a:latin typeface="メイリオ" panose="020B0604030504040204" pitchFamily="50" charset="-128"/>
                <a:ea typeface="メイリオ" panose="020B0604030504040204" pitchFamily="50" charset="-128"/>
              </a:rPr>
              <a:t>連合は、審議会等の政府・地方自治体の諮問機関への参加、支援している政党および政治家と連携した院内外の活動、政府・地方自治体などへの働きかけを通じて連合の求める政策・制度の実現をはかる。</a:t>
            </a:r>
          </a:p>
        </p:txBody>
      </p:sp>
      <p:sp>
        <p:nvSpPr>
          <p:cNvPr id="11" name="四角形: 角を丸くする 10">
            <a:extLst>
              <a:ext uri="{FF2B5EF4-FFF2-40B4-BE49-F238E27FC236}">
                <a16:creationId xmlns:a16="http://schemas.microsoft.com/office/drawing/2014/main" id="{D8FFBEDD-0308-47F4-8F12-2979C9B91269}"/>
              </a:ext>
            </a:extLst>
          </p:cNvPr>
          <p:cNvSpPr/>
          <p:nvPr/>
        </p:nvSpPr>
        <p:spPr>
          <a:xfrm>
            <a:off x="4744278" y="1304836"/>
            <a:ext cx="3904821" cy="2426925"/>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no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b. </a:t>
            </a:r>
            <a:r>
              <a:rPr lang="ja-JP" altLang="en-US" b="1" dirty="0">
                <a:latin typeface="メイリオ" panose="020B0604030504040204" pitchFamily="50" charset="-128"/>
                <a:ea typeface="メイリオ" panose="020B0604030504040204" pitchFamily="50" charset="-128"/>
              </a:rPr>
              <a:t>連合は、政策・制度実現の取り組みに際しては、政党、市民グループや諸団体などとも連携を強めて、世論喚起、大衆行動を行う。</a:t>
            </a:r>
            <a:endParaRPr lang="en-US" altLang="ja-JP" b="1" dirty="0">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5994A654-13B2-4318-8609-AC6EA924CD91}"/>
              </a:ext>
            </a:extLst>
          </p:cNvPr>
          <p:cNvSpPr/>
          <p:nvPr/>
        </p:nvSpPr>
        <p:spPr>
          <a:xfrm>
            <a:off x="494901" y="3951321"/>
            <a:ext cx="3904821" cy="1760919"/>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c. </a:t>
            </a:r>
            <a:r>
              <a:rPr lang="ja-JP" altLang="en-US" b="1" dirty="0">
                <a:latin typeface="メイリオ" panose="020B0604030504040204" pitchFamily="50" charset="-128"/>
                <a:ea typeface="メイリオ" panose="020B0604030504040204" pitchFamily="50" charset="-128"/>
              </a:rPr>
              <a:t>連合は、政策実現に関わる政治・選挙活動支援を行う際、法令遵守はもちろん社会通念上も節度を持った活動支援を行う。</a:t>
            </a:r>
          </a:p>
        </p:txBody>
      </p:sp>
      <p:sp>
        <p:nvSpPr>
          <p:cNvPr id="13" name="四角形: 角を丸くする 12">
            <a:extLst>
              <a:ext uri="{FF2B5EF4-FFF2-40B4-BE49-F238E27FC236}">
                <a16:creationId xmlns:a16="http://schemas.microsoft.com/office/drawing/2014/main" id="{E0414409-291F-4C68-AAC1-DC9F11934BC8}"/>
              </a:ext>
            </a:extLst>
          </p:cNvPr>
          <p:cNvSpPr/>
          <p:nvPr/>
        </p:nvSpPr>
        <p:spPr>
          <a:xfrm>
            <a:off x="4744278" y="3951321"/>
            <a:ext cx="3904821" cy="1760919"/>
          </a:xfrm>
          <a:prstGeom prst="roundRect">
            <a:avLst>
              <a:gd name="adj" fmla="val 7160"/>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Ins="108000">
            <a:no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d. </a:t>
            </a:r>
            <a:r>
              <a:rPr lang="ja-JP" altLang="en-US" b="1" dirty="0">
                <a:latin typeface="メイリオ" panose="020B0604030504040204" pitchFamily="50" charset="-128"/>
                <a:ea typeface="メイリオ" panose="020B0604030504040204" pitchFamily="50" charset="-128"/>
              </a:rPr>
              <a:t>組合員は、連合の政策実現に関わる政治活動への関心を自主的に高め、日頃から政治活動に関わるよう努める。</a:t>
            </a:r>
          </a:p>
        </p:txBody>
      </p:sp>
      <p:pic>
        <p:nvPicPr>
          <p:cNvPr id="14" name="図 13">
            <a:extLst>
              <a:ext uri="{FF2B5EF4-FFF2-40B4-BE49-F238E27FC236}">
                <a16:creationId xmlns:a16="http://schemas.microsoft.com/office/drawing/2014/main" id="{17C48371-C301-48DF-904E-6E31C76D78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189"/>
          <a:stretch/>
        </p:blipFill>
        <p:spPr>
          <a:xfrm>
            <a:off x="7180037" y="2610678"/>
            <a:ext cx="1332969" cy="1121083"/>
          </a:xfrm>
          <a:prstGeom prst="rect">
            <a:avLst/>
          </a:prstGeom>
        </p:spPr>
      </p:pic>
    </p:spTree>
    <p:extLst>
      <p:ext uri="{BB962C8B-B14F-4D97-AF65-F5344CB8AC3E}">
        <p14:creationId xmlns:p14="http://schemas.microsoft.com/office/powerpoint/2010/main" val="29543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37696" y="787642"/>
            <a:ext cx="8353607" cy="374461"/>
          </a:xfrm>
          <a:prstGeom prst="rect">
            <a:avLst/>
          </a:prstGeom>
        </p:spPr>
        <p:txBody>
          <a:bodyPr wrap="square">
            <a:spAutoFit/>
          </a:bodyPr>
          <a:lstStyle/>
          <a:p>
            <a:pPr>
              <a:lnSpc>
                <a:spcPts val="2200"/>
              </a:lnSpc>
            </a:pPr>
            <a:r>
              <a:rPr lang="ja-JP" altLang="en-US" b="1" dirty="0">
                <a:solidFill>
                  <a:srgbClr val="00B0F0"/>
                </a:solidFill>
                <a:latin typeface="+mn-ea"/>
              </a:rPr>
              <a:t>（３）政党および政治家との関係</a:t>
            </a:r>
            <a:endParaRPr lang="en-US" altLang="ja-JP" b="1" dirty="0">
              <a:solidFill>
                <a:srgbClr val="00B0F0"/>
              </a:solidFill>
              <a:latin typeface="+mn-ea"/>
            </a:endParaRPr>
          </a:p>
        </p:txBody>
      </p:sp>
      <p:sp>
        <p:nvSpPr>
          <p:cNvPr id="6" name="角丸四角形 5"/>
          <p:cNvSpPr/>
          <p:nvPr/>
        </p:nvSpPr>
        <p:spPr>
          <a:xfrm>
            <a:off x="6414052" y="88441"/>
            <a:ext cx="2567578" cy="3385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7924" y="25647"/>
            <a:ext cx="5145954" cy="461665"/>
          </a:xfrm>
          <a:prstGeom prst="rect">
            <a:avLst/>
          </a:prstGeom>
          <a:noFill/>
        </p:spPr>
        <p:txBody>
          <a:bodyPr wrap="square" rtlCol="0">
            <a:spAutoFit/>
          </a:bodyPr>
          <a:lstStyle/>
          <a:p>
            <a:r>
              <a:rPr lang="ja-JP" altLang="en-US" sz="2400" b="1" dirty="0">
                <a:solidFill>
                  <a:schemeClr val="bg1">
                    <a:lumMod val="50000"/>
                  </a:schemeClr>
                </a:solidFill>
                <a:latin typeface="+mj-ea"/>
              </a:rPr>
              <a:t>２．</a:t>
            </a:r>
            <a:r>
              <a:rPr kumimoji="1" lang="ja-JP" altLang="en-US" sz="2400" b="1" dirty="0">
                <a:solidFill>
                  <a:schemeClr val="bg1">
                    <a:lumMod val="50000"/>
                  </a:schemeClr>
                </a:solidFill>
                <a:latin typeface="+mj-ea"/>
                <a:ea typeface="+mj-ea"/>
              </a:rPr>
              <a:t>連合の政治活動③</a:t>
            </a:r>
          </a:p>
        </p:txBody>
      </p:sp>
      <p:sp>
        <p:nvSpPr>
          <p:cNvPr id="9" name="テキスト ボックス 8"/>
          <p:cNvSpPr txBox="1"/>
          <p:nvPr/>
        </p:nvSpPr>
        <p:spPr>
          <a:xfrm>
            <a:off x="6414053" y="111104"/>
            <a:ext cx="2567578" cy="307777"/>
          </a:xfrm>
          <a:prstGeom prst="rect">
            <a:avLst/>
          </a:prstGeom>
          <a:noFill/>
        </p:spPr>
        <p:txBody>
          <a:bodyPr wrap="square" rtlCol="0">
            <a:spAutoFit/>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連合</a:t>
            </a:r>
            <a:r>
              <a:rPr lang="ja-JP" altLang="en-US" sz="1400" b="1" dirty="0">
                <a:solidFill>
                  <a:schemeClr val="bg1"/>
                </a:solidFill>
                <a:latin typeface="メイリオ" panose="020B0604030504040204" pitchFamily="50" charset="-128"/>
                <a:ea typeface="メイリオ" panose="020B0604030504040204" pitchFamily="50" charset="-128"/>
              </a:rPr>
              <a:t>の政治的役割と政治活動</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7</a:t>
            </a:fld>
            <a:endParaRPr lang="ja-JP" altLang="en-US"/>
          </a:p>
        </p:txBody>
      </p:sp>
      <p:sp>
        <p:nvSpPr>
          <p:cNvPr id="2" name="四角形: 角を丸くする 1">
            <a:extLst>
              <a:ext uri="{FF2B5EF4-FFF2-40B4-BE49-F238E27FC236}">
                <a16:creationId xmlns:a16="http://schemas.microsoft.com/office/drawing/2014/main" id="{8E56B8AE-88C9-4820-8CDF-5945AC0D1BA4}"/>
              </a:ext>
            </a:extLst>
          </p:cNvPr>
          <p:cNvSpPr/>
          <p:nvPr/>
        </p:nvSpPr>
        <p:spPr>
          <a:xfrm>
            <a:off x="494901" y="1304836"/>
            <a:ext cx="7959985" cy="1094914"/>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a. </a:t>
            </a:r>
            <a:r>
              <a:rPr lang="ja-JP" altLang="en-US" b="1" dirty="0">
                <a:latin typeface="メイリオ" panose="020B0604030504040204" pitchFamily="50" charset="-128"/>
                <a:ea typeface="メイリオ" panose="020B0604030504040204" pitchFamily="50" charset="-128"/>
              </a:rPr>
              <a:t>連合は、「</a:t>
            </a:r>
            <a:r>
              <a:rPr lang="ja-JP" altLang="en-US" b="1" dirty="0">
                <a:solidFill>
                  <a:srgbClr val="FF0000"/>
                </a:solidFill>
                <a:latin typeface="メイリオ" panose="020B0604030504040204" pitchFamily="50" charset="-128"/>
                <a:ea typeface="メイリオ" panose="020B0604030504040204" pitchFamily="50" charset="-128"/>
              </a:rPr>
              <a:t>働くことを軸とする安心社会</a:t>
            </a:r>
            <a:r>
              <a:rPr lang="ja-JP" altLang="en-US" b="1" dirty="0">
                <a:latin typeface="メイリオ" panose="020B0604030504040204" pitchFamily="50" charset="-128"/>
                <a:ea typeface="メイリオ" panose="020B0604030504040204" pitchFamily="50" charset="-128"/>
              </a:rPr>
              <a:t>」を築くために、労働組合と連携して活動することができる政党および政治家に対して、活動支援・協力を行う。</a:t>
            </a:r>
          </a:p>
        </p:txBody>
      </p:sp>
      <p:sp>
        <p:nvSpPr>
          <p:cNvPr id="12" name="四角形: 角を丸くする 11">
            <a:extLst>
              <a:ext uri="{FF2B5EF4-FFF2-40B4-BE49-F238E27FC236}">
                <a16:creationId xmlns:a16="http://schemas.microsoft.com/office/drawing/2014/main" id="{5994A654-13B2-4318-8609-AC6EA924CD91}"/>
              </a:ext>
            </a:extLst>
          </p:cNvPr>
          <p:cNvSpPr/>
          <p:nvPr/>
        </p:nvSpPr>
        <p:spPr>
          <a:xfrm>
            <a:off x="494902" y="2499972"/>
            <a:ext cx="7959984" cy="761911"/>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b. </a:t>
            </a:r>
            <a:r>
              <a:rPr lang="ja-JP" altLang="en-US" b="1" dirty="0">
                <a:latin typeface="メイリオ" panose="020B0604030504040204" pitchFamily="50" charset="-128"/>
                <a:ea typeface="メイリオ" panose="020B0604030504040204" pitchFamily="50" charset="-128"/>
              </a:rPr>
              <a:t>連合は、政党の理念や綱領に掲げるめざすべき社会像、さらには国の基本政策において進むべき方向性を共有する政党を支援する。</a:t>
            </a:r>
          </a:p>
        </p:txBody>
      </p:sp>
      <p:sp>
        <p:nvSpPr>
          <p:cNvPr id="13" name="四角形: 角を丸くする 12">
            <a:extLst>
              <a:ext uri="{FF2B5EF4-FFF2-40B4-BE49-F238E27FC236}">
                <a16:creationId xmlns:a16="http://schemas.microsoft.com/office/drawing/2014/main" id="{48128608-0CBE-4E0A-8A75-90F987A2E359}"/>
              </a:ext>
            </a:extLst>
          </p:cNvPr>
          <p:cNvSpPr/>
          <p:nvPr/>
        </p:nvSpPr>
        <p:spPr>
          <a:xfrm>
            <a:off x="494902" y="3362105"/>
            <a:ext cx="7959984" cy="761911"/>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c. </a:t>
            </a:r>
            <a:r>
              <a:rPr lang="ja-JP" altLang="en-US" b="1" spc="-30" dirty="0">
                <a:latin typeface="メイリオ" panose="020B0604030504040204" pitchFamily="50" charset="-128"/>
                <a:ea typeface="メイリオ" panose="020B0604030504040204" pitchFamily="50" charset="-128"/>
              </a:rPr>
              <a:t>連合は、政策協定を結んだ政党･政治家に対して、日々の政治活動において、労働者の視点に立って、政策の実現をめざしていくことを求める。</a:t>
            </a:r>
          </a:p>
        </p:txBody>
      </p:sp>
      <p:sp>
        <p:nvSpPr>
          <p:cNvPr id="15" name="四角形: 角を丸くする 14">
            <a:extLst>
              <a:ext uri="{FF2B5EF4-FFF2-40B4-BE49-F238E27FC236}">
                <a16:creationId xmlns:a16="http://schemas.microsoft.com/office/drawing/2014/main" id="{8F09383E-07D8-46F4-BD3F-BDAAFEF5C8A1}"/>
              </a:ext>
            </a:extLst>
          </p:cNvPr>
          <p:cNvSpPr/>
          <p:nvPr/>
        </p:nvSpPr>
        <p:spPr>
          <a:xfrm>
            <a:off x="494902" y="4224238"/>
            <a:ext cx="7959984" cy="1094914"/>
          </a:xfrm>
          <a:prstGeom prst="roundRect">
            <a:avLst>
              <a:gd name="adj" fmla="val 7160"/>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d. </a:t>
            </a:r>
            <a:r>
              <a:rPr lang="ja-JP" altLang="en-US" b="1" dirty="0">
                <a:latin typeface="メイリオ" panose="020B0604030504040204" pitchFamily="50" charset="-128"/>
                <a:ea typeface="メイリオ" panose="020B0604030504040204" pitchFamily="50" charset="-128"/>
              </a:rPr>
              <a:t>構成組織は、連合の政治理念や政策、さらにそれぞれの組織の掲げる政策に理解を示し、その実現に向けて協働できる政党および政治家との連携を強化する。</a:t>
            </a:r>
          </a:p>
        </p:txBody>
      </p:sp>
      <p:sp>
        <p:nvSpPr>
          <p:cNvPr id="17" name="四角形: 角を丸くする 16">
            <a:extLst>
              <a:ext uri="{FF2B5EF4-FFF2-40B4-BE49-F238E27FC236}">
                <a16:creationId xmlns:a16="http://schemas.microsoft.com/office/drawing/2014/main" id="{2AB0C30B-8CB5-4354-8603-CB8DD24EAB43}"/>
              </a:ext>
            </a:extLst>
          </p:cNvPr>
          <p:cNvSpPr/>
          <p:nvPr/>
        </p:nvSpPr>
        <p:spPr>
          <a:xfrm>
            <a:off x="494902" y="5419376"/>
            <a:ext cx="7959984" cy="1094914"/>
          </a:xfrm>
          <a:prstGeom prst="roundRect">
            <a:avLst>
              <a:gd name="adj" fmla="val 7160"/>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rIns="108000">
            <a:spAutoFit/>
          </a:bodyPr>
          <a:lstStyle/>
          <a:p>
            <a:pPr marL="432000" indent="-324000" algn="just">
              <a:lnSpc>
                <a:spcPts val="2500"/>
              </a:lnSpc>
            </a:pPr>
            <a:r>
              <a:rPr lang="en-US" altLang="ja-JP" b="1" dirty="0">
                <a:latin typeface="メイリオ" panose="020B0604030504040204" pitchFamily="50" charset="-128"/>
                <a:ea typeface="メイリオ" panose="020B0604030504040204" pitchFamily="50" charset="-128"/>
              </a:rPr>
              <a:t>e. </a:t>
            </a:r>
            <a:r>
              <a:rPr lang="ja-JP" altLang="en-US" b="1" dirty="0">
                <a:latin typeface="メイリオ" panose="020B0604030504040204" pitchFamily="50" charset="-128"/>
                <a:ea typeface="メイリオ" panose="020B0604030504040204" pitchFamily="50" charset="-128"/>
              </a:rPr>
              <a:t>地方連合会は、連合の政治理念や政策を共有し、さらにそれぞれの地域の抱える課題の解決に向けて協働できる政党および政治家との連携を強化する。</a:t>
            </a:r>
          </a:p>
        </p:txBody>
      </p:sp>
    </p:spTree>
    <p:extLst>
      <p:ext uri="{BB962C8B-B14F-4D97-AF65-F5344CB8AC3E}">
        <p14:creationId xmlns:p14="http://schemas.microsoft.com/office/powerpoint/2010/main" val="366154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カーブ矢印 2"/>
          <p:cNvSpPr/>
          <p:nvPr/>
        </p:nvSpPr>
        <p:spPr>
          <a:xfrm rot="14716102">
            <a:off x="5476025" y="4638394"/>
            <a:ext cx="1051461" cy="507817"/>
          </a:xfrm>
          <a:prstGeom prst="curvedDownArrow">
            <a:avLst>
              <a:gd name="adj1" fmla="val 25000"/>
              <a:gd name="adj2" fmla="val 56075"/>
              <a:gd name="adj3" fmla="val 34231"/>
            </a:avLst>
          </a:prstGeom>
          <a:solidFill>
            <a:srgbClr val="FFCCFF">
              <a:alpha val="60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角丸四角形 3"/>
          <p:cNvSpPr/>
          <p:nvPr/>
        </p:nvSpPr>
        <p:spPr>
          <a:xfrm>
            <a:off x="6174658" y="4722396"/>
            <a:ext cx="2861767" cy="1334275"/>
          </a:xfrm>
          <a:prstGeom prst="roundRect">
            <a:avLst>
              <a:gd name="adj" fmla="val 7149"/>
            </a:avLst>
          </a:prstGeom>
          <a:solidFill>
            <a:schemeClr val="bg1"/>
          </a:solidFill>
          <a:ln w="63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形 17">
            <a:extLst>
              <a:ext uri="{FF2B5EF4-FFF2-40B4-BE49-F238E27FC236}">
                <a16:creationId xmlns:a16="http://schemas.microsoft.com/office/drawing/2014/main" id="{D35E5574-26DA-4CC6-8762-8514C50AEC22}"/>
              </a:ext>
            </a:extLst>
          </p:cNvPr>
          <p:cNvSpPr/>
          <p:nvPr/>
        </p:nvSpPr>
        <p:spPr>
          <a:xfrm>
            <a:off x="1714501" y="2196612"/>
            <a:ext cx="6989885" cy="3978519"/>
          </a:xfrm>
          <a:prstGeom prst="swooshArrow">
            <a:avLst>
              <a:gd name="adj1" fmla="val 25000"/>
              <a:gd name="adj2" fmla="val 25000"/>
            </a:avLst>
          </a:prstGeom>
          <a:solidFill>
            <a:schemeClr val="accent5">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正方形/長方形 18">
            <a:extLst>
              <a:ext uri="{FF2B5EF4-FFF2-40B4-BE49-F238E27FC236}">
                <a16:creationId xmlns:a16="http://schemas.microsoft.com/office/drawing/2014/main" id="{593A9F13-2438-4AA3-8491-9F09898D0B6C}"/>
              </a:ext>
            </a:extLst>
          </p:cNvPr>
          <p:cNvSpPr>
            <a:spLocks noChangeArrowheads="1"/>
          </p:cNvSpPr>
          <p:nvPr/>
        </p:nvSpPr>
        <p:spPr bwMode="auto">
          <a:xfrm>
            <a:off x="158050" y="1353688"/>
            <a:ext cx="8789183" cy="1224000"/>
          </a:xfrm>
          <a:prstGeom prst="rect">
            <a:avLst/>
          </a:prstGeom>
          <a:solidFill>
            <a:schemeClr val="bg1">
              <a:alpha val="50000"/>
            </a:schemeClr>
          </a:solidFill>
          <a:ln w="25400">
            <a:solidFill>
              <a:srgbClr val="00B0F0"/>
            </a:solidFill>
            <a:miter lim="200000"/>
            <a:headEnd/>
            <a:tailEnd/>
          </a:ln>
        </p:spPr>
        <p:txBody>
          <a:bodyPr lIns="83077" tIns="108000" anchor="ctr" upright="1"/>
          <a:lstStyle/>
          <a:p>
            <a:pPr marL="176213" indent="-176213" algn="just">
              <a:defRPr/>
            </a:pPr>
            <a:r>
              <a:rPr lang="ja-JP" altLang="en-US" sz="1385"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働くことに最も重要な価値を置き、誰もが公正な労働条件のもと、多様な働き方を通じて社会に参加でき、社会的・経済的に自立することを軸とし、それを相互に支え合い、自己実現に挑戦できるセーフティネットが組み込まれている活力あふれる参加型社会</a:t>
            </a:r>
            <a:endParaRPr lang="en-US" altLang="ja-JP" sz="1385"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176213" indent="-176213" algn="just">
              <a:defRPr/>
            </a:pPr>
            <a:r>
              <a:rPr lang="ja-JP" altLang="en-US" sz="1385"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○加えて、「持続可能性」と「包摂」を基底に置き、年齢や性、国籍の違い、障がいの有無などにかかわらず多様性を受け入れ、互いに認め支え合い、誰一人取り残されることのない社会</a:t>
            </a:r>
          </a:p>
        </p:txBody>
      </p:sp>
      <p:sp>
        <p:nvSpPr>
          <p:cNvPr id="26" name="楕円 25">
            <a:extLst>
              <a:ext uri="{FF2B5EF4-FFF2-40B4-BE49-F238E27FC236}">
                <a16:creationId xmlns:a16="http://schemas.microsoft.com/office/drawing/2014/main" id="{18F3604C-EEA8-430F-B52C-1AF44EF7091C}"/>
              </a:ext>
            </a:extLst>
          </p:cNvPr>
          <p:cNvSpPr/>
          <p:nvPr/>
        </p:nvSpPr>
        <p:spPr>
          <a:xfrm>
            <a:off x="2542443" y="4974981"/>
            <a:ext cx="216877" cy="21541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グループ化 5"/>
          <p:cNvGrpSpPr/>
          <p:nvPr/>
        </p:nvGrpSpPr>
        <p:grpSpPr>
          <a:xfrm>
            <a:off x="158050" y="2640159"/>
            <a:ext cx="3060656" cy="2174274"/>
            <a:chOff x="107504" y="2688286"/>
            <a:chExt cx="3168352" cy="2177521"/>
          </a:xfrm>
        </p:grpSpPr>
        <p:sp>
          <p:nvSpPr>
            <p:cNvPr id="21" name="吹き出し: 四角形 1">
              <a:extLst>
                <a:ext uri="{FF2B5EF4-FFF2-40B4-BE49-F238E27FC236}">
                  <a16:creationId xmlns:a16="http://schemas.microsoft.com/office/drawing/2014/main" id="{CB41BC23-FC5D-4354-AEC9-B074CA829817}"/>
                </a:ext>
              </a:extLst>
            </p:cNvPr>
            <p:cNvSpPr/>
            <p:nvPr/>
          </p:nvSpPr>
          <p:spPr>
            <a:xfrm>
              <a:off x="107504" y="2688286"/>
              <a:ext cx="3168352" cy="2177521"/>
            </a:xfrm>
            <a:prstGeom prst="wedgeRectCallout">
              <a:avLst>
                <a:gd name="adj1" fmla="val 73556"/>
                <a:gd name="adj2" fmla="val 30231"/>
              </a:avLst>
            </a:prstGeom>
            <a:solidFill>
              <a:srgbClr val="CCFFCC"/>
            </a:solidFill>
            <a:ln w="15875">
              <a:solidFill>
                <a:srgbClr val="739CC3"/>
              </a:solidFill>
              <a:miter lim="200000"/>
              <a:headEnd/>
              <a:tailEnd/>
            </a:ln>
          </p:spPr>
          <p:txBody>
            <a:bodyPr upright="1"/>
            <a:lstStyle/>
            <a:p>
              <a:pPr algn="ctr">
                <a:defRPr/>
              </a:pPr>
              <a:endParaRPr lang="ja-JP" altLang="en-US" sz="1292" b="1" kern="100" dirty="0">
                <a:solidFill>
                  <a:srgbClr val="000000"/>
                </a:solidFill>
                <a:latin typeface="游明朝" panose="02020400000000000000" pitchFamily="18" charset="-128"/>
                <a:ea typeface="ＭＳ ゴシック" panose="020B0609070205080204" pitchFamily="49" charset="-128"/>
              </a:endParaRPr>
            </a:p>
          </p:txBody>
        </p:sp>
        <p:graphicFrame>
          <p:nvGraphicFramePr>
            <p:cNvPr id="64520" name="オブジェクト 26"/>
            <p:cNvGraphicFramePr>
              <a:graphicFrameLocks noChangeAspect="1"/>
            </p:cNvGraphicFramePr>
            <p:nvPr>
              <p:extLst>
                <p:ext uri="{D42A27DB-BD31-4B8C-83A1-F6EECF244321}">
                  <p14:modId xmlns:p14="http://schemas.microsoft.com/office/powerpoint/2010/main" val="1790754658"/>
                </p:ext>
              </p:extLst>
            </p:nvPr>
          </p:nvGraphicFramePr>
          <p:xfrm>
            <a:off x="127224" y="2704913"/>
            <a:ext cx="3119821" cy="2147767"/>
          </p:xfrm>
          <a:graphic>
            <a:graphicData uri="http://schemas.openxmlformats.org/presentationml/2006/ole">
              <mc:AlternateContent xmlns:mc="http://schemas.openxmlformats.org/markup-compatibility/2006">
                <mc:Choice xmlns:v="urn:schemas-microsoft-com:vml" Requires="v">
                  <p:oleObj name="ビットマップ イメージ" r:id="rId3" imgW="479160" imgH="309240" progId="PBrush">
                    <p:embed/>
                  </p:oleObj>
                </mc:Choice>
                <mc:Fallback>
                  <p:oleObj name="ビットマップ イメージ" r:id="rId3" imgW="479160" imgH="309240" progId="PBrush">
                    <p:embed/>
                    <p:pic>
                      <p:nvPicPr>
                        <p:cNvPr id="64520" name="オブジェクト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24" y="2704913"/>
                          <a:ext cx="3119821" cy="2147767"/>
                        </a:xfrm>
                        <a:prstGeom prst="rect">
                          <a:avLst/>
                        </a:prstGeom>
                        <a:noFill/>
                      </p:spPr>
                    </p:pic>
                  </p:oleObj>
                </mc:Fallback>
              </mc:AlternateContent>
            </a:graphicData>
          </a:graphic>
        </p:graphicFrame>
      </p:grpSp>
      <p:sp>
        <p:nvSpPr>
          <p:cNvPr id="28" name="楕円 27">
            <a:extLst>
              <a:ext uri="{FF2B5EF4-FFF2-40B4-BE49-F238E27FC236}">
                <a16:creationId xmlns:a16="http://schemas.microsoft.com/office/drawing/2014/main" id="{39DB2298-F93F-48A4-8E85-936429B73C0F}"/>
              </a:ext>
            </a:extLst>
          </p:cNvPr>
          <p:cNvSpPr/>
          <p:nvPr/>
        </p:nvSpPr>
        <p:spPr>
          <a:xfrm>
            <a:off x="6280639" y="3119804"/>
            <a:ext cx="580292" cy="55098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テキスト ボックス 2">
            <a:extLst>
              <a:ext uri="{FF2B5EF4-FFF2-40B4-BE49-F238E27FC236}">
                <a16:creationId xmlns:a16="http://schemas.microsoft.com/office/drawing/2014/main" id="{96A21A00-9A68-4B38-B9CB-9563D12E31DC}"/>
              </a:ext>
            </a:extLst>
          </p:cNvPr>
          <p:cNvSpPr txBox="1">
            <a:spLocks noChangeArrowheads="1"/>
          </p:cNvSpPr>
          <p:nvPr/>
        </p:nvSpPr>
        <p:spPr bwMode="auto">
          <a:xfrm>
            <a:off x="1279281" y="5915760"/>
            <a:ext cx="1024303" cy="546945"/>
          </a:xfrm>
          <a:prstGeom prst="rect">
            <a:avLst/>
          </a:prstGeom>
          <a:solidFill>
            <a:schemeClr val="accent4">
              <a:lumMod val="20000"/>
              <a:lumOff val="80000"/>
            </a:schemeClr>
          </a:solidFill>
          <a:ln w="9525">
            <a:noFill/>
            <a:miter lim="800000"/>
            <a:headEnd/>
            <a:tailEnd/>
          </a:ln>
        </p:spPr>
        <p:txBody>
          <a:bodyPr>
            <a:spAutoFit/>
          </a:bodyPr>
          <a:lstStyle/>
          <a:p>
            <a:pPr algn="ctr">
              <a:defRPr/>
            </a:pPr>
            <a:r>
              <a:rPr lang="en-US" sz="1477"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1989</a:t>
            </a:r>
            <a:r>
              <a:rPr lang="ja-JP" altLang="en-US" sz="1477"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年</a:t>
            </a:r>
          </a:p>
          <a:p>
            <a:pPr algn="ctr">
              <a:defRPr/>
            </a:pPr>
            <a:r>
              <a:rPr lang="ja-JP" altLang="en-US" sz="1477"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連合結成</a:t>
            </a:r>
          </a:p>
        </p:txBody>
      </p:sp>
      <p:sp>
        <p:nvSpPr>
          <p:cNvPr id="30" name="テキスト ボックス 2">
            <a:extLst>
              <a:ext uri="{FF2B5EF4-FFF2-40B4-BE49-F238E27FC236}">
                <a16:creationId xmlns:a16="http://schemas.microsoft.com/office/drawing/2014/main" id="{91AA9C7A-B1D1-47F8-851A-5C7B7F23E8CA}"/>
              </a:ext>
            </a:extLst>
          </p:cNvPr>
          <p:cNvSpPr txBox="1">
            <a:spLocks noChangeArrowheads="1"/>
          </p:cNvSpPr>
          <p:nvPr/>
        </p:nvSpPr>
        <p:spPr bwMode="auto">
          <a:xfrm>
            <a:off x="1068267" y="5191860"/>
            <a:ext cx="3308838" cy="688843"/>
          </a:xfrm>
          <a:prstGeom prst="rect">
            <a:avLst/>
          </a:prstGeom>
          <a:noFill/>
          <a:ln w="9525">
            <a:noFill/>
            <a:miter lim="800000"/>
            <a:headEnd/>
            <a:tailEnd/>
          </a:ln>
        </p:spPr>
        <p:txBody>
          <a:bodyPr>
            <a:spAutoFit/>
          </a:bodyPr>
          <a:lstStyle/>
          <a:p>
            <a:pPr algn="ctr">
              <a:defRPr/>
            </a:pPr>
            <a:r>
              <a:rPr lang="en-US" altLang="ja-JP" sz="1292"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2001</a:t>
            </a:r>
            <a:r>
              <a:rPr lang="ja-JP" altLang="en-US" sz="1292"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年</a:t>
            </a:r>
            <a:br>
              <a:rPr lang="en-US" altLang="ja-JP" sz="1292"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br>
            <a:r>
              <a:rPr lang="ja-JP" altLang="en-US" sz="1292"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めざすべき社会像の提起</a:t>
            </a:r>
          </a:p>
          <a:p>
            <a:pPr algn="ctr">
              <a:defRPr/>
            </a:pPr>
            <a:r>
              <a:rPr lang="ja-JP" altLang="en-US" sz="1292"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「労働を中心とした福祉型社会」</a:t>
            </a:r>
          </a:p>
        </p:txBody>
      </p:sp>
      <p:sp>
        <p:nvSpPr>
          <p:cNvPr id="31" name="テキスト ボックス 2">
            <a:extLst>
              <a:ext uri="{FF2B5EF4-FFF2-40B4-BE49-F238E27FC236}">
                <a16:creationId xmlns:a16="http://schemas.microsoft.com/office/drawing/2014/main" id="{106863D2-2118-413D-B741-D43495D0FE97}"/>
              </a:ext>
            </a:extLst>
          </p:cNvPr>
          <p:cNvSpPr txBox="1">
            <a:spLocks noChangeArrowheads="1"/>
          </p:cNvSpPr>
          <p:nvPr/>
        </p:nvSpPr>
        <p:spPr bwMode="auto">
          <a:xfrm>
            <a:off x="2772915" y="4379545"/>
            <a:ext cx="3307373" cy="703141"/>
          </a:xfrm>
          <a:prstGeom prst="rect">
            <a:avLst/>
          </a:prstGeom>
          <a:noFill/>
          <a:ln w="9525">
            <a:noFill/>
            <a:miter lim="800000"/>
            <a:headEnd/>
            <a:tailEnd/>
          </a:ln>
        </p:spPr>
        <p:txBody>
          <a:bodyPr>
            <a:spAutoFit/>
          </a:bodyPr>
          <a:lstStyle/>
          <a:p>
            <a:pPr algn="ctr">
              <a:defRPr/>
            </a:pPr>
            <a:r>
              <a:rPr lang="en-US" altLang="ja-JP" sz="1292"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2010</a:t>
            </a:r>
            <a:r>
              <a:rPr lang="ja-JP" altLang="en-US" sz="1292"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年</a:t>
            </a:r>
            <a:br>
              <a:rPr lang="en-US" altLang="ja-JP" sz="1292"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br>
            <a:r>
              <a:rPr lang="ja-JP" altLang="en-US" sz="1292"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めざすべき社会像の継承・発展</a:t>
            </a:r>
          </a:p>
          <a:p>
            <a:pPr algn="ctr">
              <a:defRPr/>
            </a:pPr>
            <a:r>
              <a:rPr lang="ja-JP" altLang="en-US" sz="1385"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「働くことを軸とする安心社会」</a:t>
            </a:r>
          </a:p>
        </p:txBody>
      </p:sp>
      <p:sp>
        <p:nvSpPr>
          <p:cNvPr id="32" name="テキスト ボックス 2">
            <a:extLst>
              <a:ext uri="{FF2B5EF4-FFF2-40B4-BE49-F238E27FC236}">
                <a16:creationId xmlns:a16="http://schemas.microsoft.com/office/drawing/2014/main" id="{D8F93EED-44C2-4B56-AD7A-54A1E94EDD8D}"/>
              </a:ext>
            </a:extLst>
          </p:cNvPr>
          <p:cNvSpPr txBox="1">
            <a:spLocks noChangeArrowheads="1"/>
          </p:cNvSpPr>
          <p:nvPr/>
        </p:nvSpPr>
        <p:spPr bwMode="auto">
          <a:xfrm>
            <a:off x="4732663" y="2641185"/>
            <a:ext cx="1589942" cy="546945"/>
          </a:xfrm>
          <a:prstGeom prst="rect">
            <a:avLst/>
          </a:prstGeom>
          <a:solidFill>
            <a:schemeClr val="accent4">
              <a:lumMod val="20000"/>
              <a:lumOff val="80000"/>
            </a:schemeClr>
          </a:solidFill>
          <a:ln w="9525">
            <a:noFill/>
            <a:miter lim="800000"/>
            <a:headEnd/>
            <a:tailEnd/>
          </a:ln>
        </p:spPr>
        <p:txBody>
          <a:bodyPr>
            <a:spAutoFit/>
          </a:bodyPr>
          <a:lstStyle>
            <a:defPPr>
              <a:defRPr lang="ja-JP"/>
            </a:defPPr>
            <a:lvl1pPr algn="ctr">
              <a:defRPr sz="1400" kern="100">
                <a:latin typeface="游明朝" panose="02020400000000000000" pitchFamily="18" charset="-128"/>
                <a:ea typeface="游明朝" panose="02020400000000000000" pitchFamily="18" charset="-128"/>
                <a:cs typeface="Times New Roman" panose="02020603050405020304" pitchFamily="18" charset="0"/>
              </a:defRPr>
            </a:lvl1pPr>
          </a:lstStyle>
          <a:p>
            <a:pPr>
              <a:defRPr/>
            </a:pPr>
            <a:r>
              <a:rPr lang="en-US" altLang="ja-JP" sz="1477" b="1" dirty="0">
                <a:solidFill>
                  <a:srgbClr val="000000"/>
                </a:solidFill>
                <a:latin typeface="ＭＳ Ｐゴシック"/>
                <a:ea typeface="ＭＳ Ｐゴシック"/>
              </a:rPr>
              <a:t>2019</a:t>
            </a:r>
            <a:r>
              <a:rPr lang="ja-JP" altLang="en-US" sz="1477" b="1" dirty="0">
                <a:solidFill>
                  <a:srgbClr val="000000"/>
                </a:solidFill>
                <a:latin typeface="ＭＳ Ｐゴシック"/>
                <a:ea typeface="ＭＳ Ｐゴシック"/>
              </a:rPr>
              <a:t>年</a:t>
            </a:r>
            <a:endParaRPr lang="en-US" altLang="ja-JP" sz="1477" b="1" dirty="0">
              <a:solidFill>
                <a:srgbClr val="000000"/>
              </a:solidFill>
              <a:latin typeface="ＭＳ Ｐゴシック"/>
              <a:ea typeface="ＭＳ Ｐゴシック"/>
            </a:endParaRPr>
          </a:p>
          <a:p>
            <a:pPr>
              <a:defRPr/>
            </a:pPr>
            <a:r>
              <a:rPr lang="ja-JP" altLang="en-US" sz="1477" b="1" dirty="0">
                <a:solidFill>
                  <a:srgbClr val="000000"/>
                </a:solidFill>
                <a:latin typeface="ＭＳ Ｐゴシック"/>
                <a:ea typeface="ＭＳ Ｐゴシック"/>
              </a:rPr>
              <a:t>連合結成</a:t>
            </a:r>
            <a:r>
              <a:rPr lang="en-US" altLang="ja-JP" sz="1477" b="1" dirty="0">
                <a:solidFill>
                  <a:srgbClr val="000000"/>
                </a:solidFill>
                <a:latin typeface="ＭＳ Ｐゴシック"/>
                <a:ea typeface="ＭＳ Ｐゴシック"/>
              </a:rPr>
              <a:t>30</a:t>
            </a:r>
            <a:r>
              <a:rPr lang="ja-JP" altLang="en-US" sz="1477" b="1" dirty="0">
                <a:solidFill>
                  <a:srgbClr val="000000"/>
                </a:solidFill>
                <a:latin typeface="ＭＳ Ｐゴシック"/>
                <a:ea typeface="ＭＳ Ｐゴシック"/>
              </a:rPr>
              <a:t>周年</a:t>
            </a:r>
          </a:p>
        </p:txBody>
      </p:sp>
      <p:sp>
        <p:nvSpPr>
          <p:cNvPr id="33" name="テキスト ボックス 2">
            <a:extLst>
              <a:ext uri="{FF2B5EF4-FFF2-40B4-BE49-F238E27FC236}">
                <a16:creationId xmlns:a16="http://schemas.microsoft.com/office/drawing/2014/main" id="{58A98057-1A46-4C63-9494-7914571237B6}"/>
              </a:ext>
            </a:extLst>
          </p:cNvPr>
          <p:cNvSpPr txBox="1">
            <a:spLocks noChangeArrowheads="1"/>
          </p:cNvSpPr>
          <p:nvPr/>
        </p:nvSpPr>
        <p:spPr bwMode="auto">
          <a:xfrm>
            <a:off x="5011614" y="3713285"/>
            <a:ext cx="3970015" cy="745782"/>
          </a:xfrm>
          <a:prstGeom prst="rect">
            <a:avLst/>
          </a:prstGeom>
          <a:noFill/>
          <a:ln w="9525">
            <a:noFill/>
            <a:miter lim="800000"/>
            <a:headEnd/>
            <a:tailEnd/>
          </a:ln>
        </p:spPr>
        <p:txBody>
          <a:bodyPr wrap="square">
            <a:spAutoFit/>
          </a:bodyPr>
          <a:lstStyle/>
          <a:p>
            <a:pPr>
              <a:defRPr/>
            </a:pPr>
            <a:r>
              <a:rPr lang="ja-JP" altLang="en-US" sz="1292" kern="100" spc="-46"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めざす社会像の継承と深化、実現に向けた運動の強化</a:t>
            </a:r>
            <a:endParaRPr lang="en-US" altLang="ja-JP" sz="1292" kern="100" spc="-46"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r>
              <a:rPr lang="ja-JP" altLang="en-US" sz="1477"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「働くことを軸とする安心社会</a:t>
            </a:r>
            <a:endParaRPr lang="en-US" altLang="ja-JP" sz="1477"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defRPr/>
            </a:pPr>
            <a:r>
              <a:rPr lang="ja-JP" altLang="en-US" sz="1477"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－まもる・つなぐ・創り出す－」</a:t>
            </a:r>
          </a:p>
        </p:txBody>
      </p:sp>
      <p:sp>
        <p:nvSpPr>
          <p:cNvPr id="34" name="楕円 33">
            <a:extLst>
              <a:ext uri="{FF2B5EF4-FFF2-40B4-BE49-F238E27FC236}">
                <a16:creationId xmlns:a16="http://schemas.microsoft.com/office/drawing/2014/main" id="{447599CE-F96C-45B5-A7E0-CBB2782B2F10}"/>
              </a:ext>
            </a:extLst>
          </p:cNvPr>
          <p:cNvSpPr/>
          <p:nvPr/>
        </p:nvSpPr>
        <p:spPr>
          <a:xfrm>
            <a:off x="4210051" y="3851032"/>
            <a:ext cx="367811" cy="36634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横巻き 1"/>
          <p:cNvSpPr/>
          <p:nvPr/>
        </p:nvSpPr>
        <p:spPr>
          <a:xfrm>
            <a:off x="6280640" y="5271410"/>
            <a:ext cx="2637692" cy="697211"/>
          </a:xfrm>
          <a:prstGeom prst="horizontalScroll">
            <a:avLst/>
          </a:prstGeom>
          <a:solidFill>
            <a:srgbClr val="FFCCFF">
              <a:alpha val="30000"/>
            </a:srgbClr>
          </a:solidFill>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altLang="ja-JP" sz="969" dirty="0">
                <a:latin typeface="+mn-ea"/>
              </a:rPr>
              <a:t>2019</a:t>
            </a:r>
            <a:r>
              <a:rPr lang="ja-JP" altLang="en-US" sz="969" dirty="0">
                <a:latin typeface="+mn-ea"/>
              </a:rPr>
              <a:t>年</a:t>
            </a:r>
            <a:r>
              <a:rPr lang="en-US" altLang="ja-JP" sz="969" dirty="0">
                <a:latin typeface="+mn-ea"/>
              </a:rPr>
              <a:t>1</a:t>
            </a:r>
            <a:r>
              <a:rPr lang="ja-JP" altLang="en-US" sz="969" dirty="0">
                <a:latin typeface="+mn-ea"/>
              </a:rPr>
              <a:t>月</a:t>
            </a:r>
            <a:endParaRPr lang="en-US" altLang="ja-JP" sz="969" dirty="0">
              <a:latin typeface="+mn-ea"/>
            </a:endParaRPr>
          </a:p>
          <a:p>
            <a:pPr algn="ctr"/>
            <a:r>
              <a:rPr lang="ja-JP" altLang="en-US" sz="969" dirty="0">
                <a:latin typeface="+mn-ea"/>
              </a:rPr>
              <a:t>ＩＬＯ「仕事の未来世界委員会」報告書</a:t>
            </a:r>
            <a:endParaRPr lang="en-US" altLang="ja-JP" sz="969" dirty="0">
              <a:latin typeface="+mn-ea"/>
            </a:endParaRPr>
          </a:p>
          <a:p>
            <a:pPr algn="ctr"/>
            <a:r>
              <a:rPr lang="en-US" altLang="ja-JP" sz="969" dirty="0">
                <a:latin typeface="+mn-ea"/>
              </a:rPr>
              <a:t>『</a:t>
            </a:r>
            <a:r>
              <a:rPr lang="ja-JP" altLang="en-US" sz="969" dirty="0">
                <a:latin typeface="+mn-ea"/>
              </a:rPr>
              <a:t>輝かしい未来と仕事</a:t>
            </a:r>
            <a:r>
              <a:rPr lang="en-US" altLang="ja-JP" sz="969" dirty="0">
                <a:latin typeface="+mn-ea"/>
              </a:rPr>
              <a:t>』</a:t>
            </a:r>
          </a:p>
        </p:txBody>
      </p:sp>
      <p:sp>
        <p:nvSpPr>
          <p:cNvPr id="20" name="横巻き 19"/>
          <p:cNvSpPr/>
          <p:nvPr/>
        </p:nvSpPr>
        <p:spPr>
          <a:xfrm>
            <a:off x="6280639" y="4829219"/>
            <a:ext cx="2637693" cy="457482"/>
          </a:xfrm>
          <a:prstGeom prst="horizontalScroll">
            <a:avLst/>
          </a:prstGeom>
          <a:solidFill>
            <a:srgbClr val="FFCCFF">
              <a:alpha val="30000"/>
            </a:srgbClr>
          </a:solidFill>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altLang="ja-JP" sz="969" dirty="0">
                <a:latin typeface="+mn-ea"/>
              </a:rPr>
              <a:t>2015</a:t>
            </a:r>
            <a:r>
              <a:rPr lang="ja-JP" altLang="en-US" sz="969" dirty="0">
                <a:latin typeface="+mn-ea"/>
              </a:rPr>
              <a:t>年</a:t>
            </a:r>
            <a:r>
              <a:rPr lang="en-US" altLang="ja-JP" sz="969" dirty="0">
                <a:latin typeface="+mn-ea"/>
              </a:rPr>
              <a:t>9</a:t>
            </a:r>
            <a:r>
              <a:rPr lang="ja-JP" altLang="en-US" sz="969" dirty="0">
                <a:latin typeface="+mn-ea"/>
              </a:rPr>
              <a:t>月</a:t>
            </a:r>
            <a:endParaRPr lang="en-US" altLang="ja-JP" sz="969" dirty="0">
              <a:latin typeface="+mn-ea"/>
            </a:endParaRPr>
          </a:p>
          <a:p>
            <a:pPr algn="ctr"/>
            <a:r>
              <a:rPr lang="ja-JP" altLang="en-US" sz="969" dirty="0">
                <a:latin typeface="+mn-ea"/>
              </a:rPr>
              <a:t>国連「持続可能な開発目標」（ＳＤＧｓ）</a:t>
            </a:r>
          </a:p>
        </p:txBody>
      </p:sp>
      <p:sp>
        <p:nvSpPr>
          <p:cNvPr id="24" name="テキスト ボックス 3">
            <a:extLst>
              <a:ext uri="{FF2B5EF4-FFF2-40B4-BE49-F238E27FC236}">
                <a16:creationId xmlns:a16="http://schemas.microsoft.com/office/drawing/2014/main" id="{5C3895E4-8D21-43E6-9F0C-1CB7F1B0C15A}"/>
              </a:ext>
            </a:extLst>
          </p:cNvPr>
          <p:cNvSpPr txBox="1">
            <a:spLocks noChangeArrowheads="1"/>
          </p:cNvSpPr>
          <p:nvPr/>
        </p:nvSpPr>
        <p:spPr bwMode="auto">
          <a:xfrm>
            <a:off x="0" y="721825"/>
            <a:ext cx="9156700" cy="400110"/>
          </a:xfrm>
          <a:prstGeom prst="rect">
            <a:avLst/>
          </a:prstGeom>
          <a:noFill/>
          <a:ln>
            <a:noFill/>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000" b="1" spc="-7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連合がめざす社会像「働くことを軸とする安心社会 </a:t>
            </a:r>
            <a:r>
              <a:rPr lang="en-US" altLang="ja-JP" sz="2000" spc="-7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spc="-7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spc="-7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まもる･つなぐ･創り出す」</a:t>
            </a:r>
          </a:p>
        </p:txBody>
      </p:sp>
      <p:sp>
        <p:nvSpPr>
          <p:cNvPr id="25" name="テキスト ボックス 24"/>
          <p:cNvSpPr txBox="1"/>
          <p:nvPr/>
        </p:nvSpPr>
        <p:spPr>
          <a:xfrm>
            <a:off x="158050" y="1124744"/>
            <a:ext cx="4218306" cy="292372"/>
          </a:xfrm>
          <a:prstGeom prst="rect">
            <a:avLst/>
          </a:prstGeom>
          <a:solidFill>
            <a:srgbClr val="0A97E6"/>
          </a:solidFill>
          <a:ln>
            <a:solidFill>
              <a:srgbClr val="00B0F0"/>
            </a:solidFill>
          </a:ln>
          <a:effectLst/>
          <a:scene3d>
            <a:camera prst="orthographicFront">
              <a:rot lat="0" lon="0" rev="0"/>
            </a:camera>
            <a:lightRig rig="glow" dir="t">
              <a:rot lat="0" lon="0" rev="14100000"/>
            </a:lightRig>
          </a:scene3d>
          <a:sp3d prstMaterial="softEdge">
            <a:bevelT w="63500" h="19050" prst="artDeco"/>
          </a:sp3d>
        </p:spPr>
        <p:style>
          <a:lnRef idx="1">
            <a:schemeClr val="accent6"/>
          </a:lnRef>
          <a:fillRef idx="2">
            <a:schemeClr val="accent6"/>
          </a:fillRef>
          <a:effectRef idx="1">
            <a:schemeClr val="accent6"/>
          </a:effectRef>
          <a:fontRef idx="minor">
            <a:schemeClr val="dk1"/>
          </a:fontRef>
        </p:style>
        <p:txBody>
          <a:bodyPr wrap="square" lIns="91406" tIns="45704" rIns="91406" bIns="0">
            <a:spAutoFit/>
          </a:bodyPr>
          <a:lstStyle/>
          <a:p>
            <a:pPr algn="ctr" eaLnBrk="1" fontAlgn="auto" hangingPunct="1">
              <a:spcBef>
                <a:spcPts val="0"/>
              </a:spcBef>
              <a:spcAft>
                <a:spcPts val="0"/>
              </a:spcAft>
              <a:defRPr/>
            </a:pPr>
            <a:r>
              <a:rPr lang="ja-JP" altLang="en-US"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「働くことを軸とする安心社会」とは</a:t>
            </a:r>
            <a:endParaRPr lang="en-US" altLang="ja-JP" sz="16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7"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a:xfrm>
            <a:off x="7086600" y="6609447"/>
            <a:ext cx="2057400" cy="234044"/>
          </a:xfrm>
        </p:spPr>
        <p:txBody>
          <a:bodyPr/>
          <a:lstStyle/>
          <a:p>
            <a:r>
              <a:rPr lang="en-US" altLang="ja-JP" dirty="0"/>
              <a:t>8</a:t>
            </a:r>
            <a:endParaRPr lang="ja-JP" altLang="en-US" dirty="0"/>
          </a:p>
        </p:txBody>
      </p:sp>
      <p:sp>
        <p:nvSpPr>
          <p:cNvPr id="36" name="テキスト ボックス 35"/>
          <p:cNvSpPr txBox="1"/>
          <p:nvPr/>
        </p:nvSpPr>
        <p:spPr>
          <a:xfrm>
            <a:off x="207924" y="25647"/>
            <a:ext cx="5145954" cy="461665"/>
          </a:xfrm>
          <a:prstGeom prst="rect">
            <a:avLst/>
          </a:prstGeom>
          <a:noFill/>
        </p:spPr>
        <p:txBody>
          <a:bodyPr wrap="square" rtlCol="0">
            <a:spAutoFit/>
          </a:bodyPr>
          <a:lstStyle/>
          <a:p>
            <a:r>
              <a:rPr lang="ja-JP" altLang="en-US" sz="2400" b="1" dirty="0">
                <a:solidFill>
                  <a:schemeClr val="bg1">
                    <a:lumMod val="50000"/>
                  </a:schemeClr>
                </a:solidFill>
                <a:latin typeface="+mj-ea"/>
                <a:ea typeface="+mj-ea"/>
              </a:rPr>
              <a:t>働くことを軸とする安心社会</a:t>
            </a:r>
            <a:endParaRPr kumimoji="1" lang="ja-JP" altLang="en-US" sz="2400" b="1" dirty="0">
              <a:solidFill>
                <a:schemeClr val="bg1">
                  <a:lumMod val="50000"/>
                </a:schemeClr>
              </a:solidFill>
              <a:latin typeface="+mj-ea"/>
              <a:ea typeface="+mj-ea"/>
            </a:endParaRPr>
          </a:p>
        </p:txBody>
      </p:sp>
      <p:sp>
        <p:nvSpPr>
          <p:cNvPr id="38"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a:xfrm>
            <a:off x="0" y="6636024"/>
            <a:ext cx="3086100" cy="234046"/>
          </a:xfrm>
        </p:spPr>
        <p:txBody>
          <a:bodyPr/>
          <a:lstStyle/>
          <a:p>
            <a:r>
              <a:rPr lang="ja-JP" altLang="en-US"/>
              <a:t>私たちの暮らしと政治（第</a:t>
            </a:r>
            <a:r>
              <a:rPr lang="en-US" altLang="ja-JP"/>
              <a:t>20</a:t>
            </a:r>
            <a:r>
              <a:rPr lang="ja-JP" altLang="en-US"/>
              <a:t>回統一地方選挙版）</a:t>
            </a:r>
            <a:endParaRPr lang="ja-JP" altLang="en-US" dirty="0"/>
          </a:p>
        </p:txBody>
      </p:sp>
      <p:sp>
        <p:nvSpPr>
          <p:cNvPr id="37" name="角丸四角形 36"/>
          <p:cNvSpPr/>
          <p:nvPr/>
        </p:nvSpPr>
        <p:spPr>
          <a:xfrm>
            <a:off x="6414052" y="88441"/>
            <a:ext cx="2567578" cy="3385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510161" y="135658"/>
            <a:ext cx="2405208" cy="241643"/>
          </a:xfrm>
          <a:prstGeom prst="rect">
            <a:avLst/>
          </a:prstGeom>
          <a:solidFill>
            <a:srgbClr val="00B0F0"/>
          </a:solidFill>
        </p:spPr>
        <p:txBody>
          <a:bodyPr wrap="square" rtlCol="0">
            <a:spAutoFit/>
          </a:bodyPr>
          <a:lstStyle/>
          <a:p>
            <a:pPr algn="ctr"/>
            <a:r>
              <a:rPr kumimoji="1" lang="ja-JP" altLang="en-US" sz="1300" b="1" dirty="0">
                <a:solidFill>
                  <a:schemeClr val="bg1"/>
                </a:solidFill>
                <a:latin typeface="メイリオ" panose="020B0604030504040204" pitchFamily="50" charset="-128"/>
                <a:ea typeface="メイリオ" panose="020B0604030504040204" pitchFamily="50" charset="-128"/>
              </a:rPr>
              <a:t>働くことを軸とする安心社会</a:t>
            </a:r>
          </a:p>
        </p:txBody>
      </p:sp>
    </p:spTree>
    <p:extLst>
      <p:ext uri="{BB962C8B-B14F-4D97-AF65-F5344CB8AC3E}">
        <p14:creationId xmlns:p14="http://schemas.microsoft.com/office/powerpoint/2010/main" val="2342816684"/>
      </p:ext>
    </p:extLst>
  </p:cSld>
  <p:clrMapOvr>
    <a:masterClrMapping/>
  </p:clrMapOvr>
  <mc:AlternateContent xmlns:mc="http://schemas.openxmlformats.org/markup-compatibility/2006" xmlns:p14="http://schemas.microsoft.com/office/powerpoint/2010/main">
    <mc:Choice Requires="p14">
      <p:transition spd="slow" p14:dur="2000" advClick="0" advTm="70000"/>
    </mc:Choice>
    <mc:Fallback xmlns="">
      <p:transition spd="slow" advClick="0" advTm="7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37696" y="787642"/>
            <a:ext cx="8353607" cy="337144"/>
          </a:xfrm>
          <a:prstGeom prst="rect">
            <a:avLst/>
          </a:prstGeom>
        </p:spPr>
        <p:txBody>
          <a:bodyPr wrap="square">
            <a:spAutoFit/>
          </a:bodyPr>
          <a:lstStyle/>
          <a:p>
            <a:pPr>
              <a:lnSpc>
                <a:spcPts val="2200"/>
              </a:lnSpc>
            </a:pPr>
            <a:r>
              <a:rPr lang="ja-JP" altLang="en-US" b="1" dirty="0">
                <a:solidFill>
                  <a:srgbClr val="00B0F0"/>
                </a:solidFill>
                <a:latin typeface="+mn-ea"/>
              </a:rPr>
              <a:t>「働くこと」につなげる５つの「安心の橋」</a:t>
            </a:r>
            <a:endParaRPr lang="en-US" altLang="ja-JP" b="1" dirty="0">
              <a:solidFill>
                <a:srgbClr val="00B0F0"/>
              </a:solidFill>
              <a:latin typeface="+mn-ea"/>
            </a:endParaRPr>
          </a:p>
        </p:txBody>
      </p:sp>
      <p:sp>
        <p:nvSpPr>
          <p:cNvPr id="6" name="角丸四角形 5"/>
          <p:cNvSpPr/>
          <p:nvPr/>
        </p:nvSpPr>
        <p:spPr>
          <a:xfrm>
            <a:off x="6414052" y="88441"/>
            <a:ext cx="2567578" cy="3385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7924" y="25647"/>
            <a:ext cx="5145954" cy="461665"/>
          </a:xfrm>
          <a:prstGeom prst="rect">
            <a:avLst/>
          </a:prstGeom>
          <a:noFill/>
        </p:spPr>
        <p:txBody>
          <a:bodyPr wrap="square" rtlCol="0">
            <a:spAutoFit/>
          </a:bodyPr>
          <a:lstStyle/>
          <a:p>
            <a:r>
              <a:rPr lang="ja-JP" altLang="en-US" sz="2400" b="1" dirty="0">
                <a:solidFill>
                  <a:schemeClr val="bg1">
                    <a:lumMod val="50000"/>
                  </a:schemeClr>
                </a:solidFill>
                <a:latin typeface="+mj-ea"/>
                <a:ea typeface="+mj-ea"/>
              </a:rPr>
              <a:t>働くことを軸とする安心社会</a:t>
            </a:r>
            <a:endParaRPr kumimoji="1" lang="ja-JP" altLang="en-US" sz="2400" b="1" dirty="0">
              <a:solidFill>
                <a:schemeClr val="bg1">
                  <a:lumMod val="50000"/>
                </a:schemeClr>
              </a:solidFill>
              <a:latin typeface="+mj-ea"/>
              <a:ea typeface="+mj-ea"/>
            </a:endParaRPr>
          </a:p>
        </p:txBody>
      </p:sp>
      <p:sp>
        <p:nvSpPr>
          <p:cNvPr id="9" name="テキスト ボックス 8"/>
          <p:cNvSpPr txBox="1"/>
          <p:nvPr/>
        </p:nvSpPr>
        <p:spPr>
          <a:xfrm>
            <a:off x="6510161" y="135658"/>
            <a:ext cx="2405208" cy="241643"/>
          </a:xfrm>
          <a:prstGeom prst="rect">
            <a:avLst/>
          </a:prstGeom>
          <a:solidFill>
            <a:srgbClr val="00B0F0"/>
          </a:solidFill>
        </p:spPr>
        <p:txBody>
          <a:bodyPr wrap="square" rtlCol="0">
            <a:spAutoFit/>
          </a:bodyPr>
          <a:lstStyle/>
          <a:p>
            <a:pPr algn="ctr"/>
            <a:r>
              <a:rPr kumimoji="1" lang="ja-JP" altLang="en-US" sz="1300" b="1" dirty="0">
                <a:solidFill>
                  <a:schemeClr val="bg1"/>
                </a:solidFill>
                <a:latin typeface="メイリオ" panose="020B0604030504040204" pitchFamily="50" charset="-128"/>
                <a:ea typeface="メイリオ" panose="020B0604030504040204" pitchFamily="50" charset="-128"/>
              </a:rPr>
              <a:t>働くことを軸とする安心社会</a:t>
            </a:r>
          </a:p>
        </p:txBody>
      </p:sp>
      <p:sp>
        <p:nvSpPr>
          <p:cNvPr id="7" name="フッター プレースホルダー 6">
            <a:extLst>
              <a:ext uri="{FF2B5EF4-FFF2-40B4-BE49-F238E27FC236}">
                <a16:creationId xmlns:a16="http://schemas.microsoft.com/office/drawing/2014/main" id="{CD40E2D0-06B0-42EE-B2EF-C9533E438A55}"/>
              </a:ext>
            </a:extLst>
          </p:cNvPr>
          <p:cNvSpPr>
            <a:spLocks noGrp="1"/>
          </p:cNvSpPr>
          <p:nvPr>
            <p:ph type="ftr" sz="quarter" idx="11"/>
          </p:nvPr>
        </p:nvSpPr>
        <p:spPr/>
        <p:txBody>
          <a:bodyPr/>
          <a:lstStyle/>
          <a:p>
            <a:r>
              <a:rPr lang="ja-JP" altLang="en-US" dirty="0"/>
              <a:t>私たちの暮らしと政治（第</a:t>
            </a:r>
            <a:r>
              <a:rPr lang="en-US" altLang="ja-JP" dirty="0"/>
              <a:t>20</a:t>
            </a:r>
            <a:r>
              <a:rPr lang="ja-JP" altLang="en-US" dirty="0"/>
              <a:t>回統一地方選挙版）</a:t>
            </a:r>
          </a:p>
        </p:txBody>
      </p:sp>
      <p:sp>
        <p:nvSpPr>
          <p:cNvPr id="10" name="スライド番号プレースホルダー 9">
            <a:extLst>
              <a:ext uri="{FF2B5EF4-FFF2-40B4-BE49-F238E27FC236}">
                <a16:creationId xmlns:a16="http://schemas.microsoft.com/office/drawing/2014/main" id="{3D24B492-CA73-474B-B11F-4EFBCD174A7B}"/>
              </a:ext>
            </a:extLst>
          </p:cNvPr>
          <p:cNvSpPr>
            <a:spLocks noGrp="1"/>
          </p:cNvSpPr>
          <p:nvPr>
            <p:ph type="sldNum" sz="quarter" idx="12"/>
          </p:nvPr>
        </p:nvSpPr>
        <p:spPr/>
        <p:txBody>
          <a:bodyPr/>
          <a:lstStyle/>
          <a:p>
            <a:fld id="{56FF0F62-A5BD-45C7-AD15-390B3C90002B}" type="slidenum">
              <a:rPr lang="ja-JP" altLang="en-US" smtClean="0"/>
              <a:pPr/>
              <a:t>9</a:t>
            </a:fld>
            <a:endParaRPr lang="ja-JP" altLang="en-US"/>
          </a:p>
        </p:txBody>
      </p:sp>
      <p:pic>
        <p:nvPicPr>
          <p:cNvPr id="4" name="図 3">
            <a:extLst>
              <a:ext uri="{FF2B5EF4-FFF2-40B4-BE49-F238E27FC236}">
                <a16:creationId xmlns:a16="http://schemas.microsoft.com/office/drawing/2014/main" id="{DB0CBAAB-170C-4293-8881-1446E22B3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90" y="1275554"/>
            <a:ext cx="8583379" cy="5294210"/>
          </a:xfrm>
          <a:prstGeom prst="rect">
            <a:avLst/>
          </a:prstGeom>
        </p:spPr>
      </p:pic>
    </p:spTree>
    <p:extLst>
      <p:ext uri="{BB962C8B-B14F-4D97-AF65-F5344CB8AC3E}">
        <p14:creationId xmlns:p14="http://schemas.microsoft.com/office/powerpoint/2010/main" val="32251938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izUDゴシック">
      <a:majorFont>
        <a:latin typeface="BIZ UDゴシック"/>
        <a:ea typeface="BIZ UDゴシック"/>
        <a:cs typeface=""/>
      </a:majorFont>
      <a:minorFont>
        <a:latin typeface="BIZ UDゴシック"/>
        <a:ea typeface="BIZ UD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12929</TotalTime>
  <Words>8254</Words>
  <Application>Microsoft Office PowerPoint</Application>
  <PresentationFormat>画面に合わせる (4:3)</PresentationFormat>
  <Paragraphs>545</Paragraphs>
  <Slides>49</Slides>
  <Notes>1</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60" baseType="lpstr">
      <vt:lpstr>BIZ UDPゴシック</vt:lpstr>
      <vt:lpstr>BIZ UDゴシック</vt:lpstr>
      <vt:lpstr>HGS創英角ｺﾞｼｯｸUB</vt:lpstr>
      <vt:lpstr>ＭＳ Ｐゴシック</vt:lpstr>
      <vt:lpstr>メイリオ</vt:lpstr>
      <vt:lpstr>游ゴシック</vt:lpstr>
      <vt:lpstr>游明朝</vt:lpstr>
      <vt:lpstr>Arial</vt:lpstr>
      <vt:lpstr>Wingdings</vt:lpstr>
      <vt:lpstr>Office テーマ</vt:lpstr>
      <vt:lpstr>ビットマップ イメージ</vt:lpstr>
      <vt:lpstr>PowerPoint プレゼンテーション</vt:lpstr>
      <vt:lpstr>PowerPoint プレゼンテーション</vt:lpstr>
      <vt:lpstr>連合の政治的役割と 政治活動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地方の課題と 連合の考え方・政策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第19回統一地方選挙（2019年）の結果と課題</vt:lpstr>
      <vt:lpstr>PowerPoint プレゼンテーション</vt:lpstr>
      <vt:lpstr>PowerPoint プレゼンテーション</vt:lpstr>
      <vt:lpstr>PowerPoint プレゼンテーション</vt:lpstr>
      <vt:lpstr>「第26回参議院選挙の 取り組みのまとめ」より</vt:lpstr>
      <vt:lpstr>PowerPoint プレゼンテーション</vt:lpstr>
      <vt:lpstr>PowerPoint プレゼンテーション</vt:lpstr>
      <vt:lpstr>PowerPoint プレゼンテーション</vt:lpstr>
      <vt:lpstr>第20回統一地方選挙の 対応方針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田畑 智哉</dc:creator>
  <cp:lastModifiedBy>rengo_chouraku@outlook.jp</cp:lastModifiedBy>
  <cp:revision>315</cp:revision>
  <cp:lastPrinted>2022-10-28T07:38:00Z</cp:lastPrinted>
  <dcterms:created xsi:type="dcterms:W3CDTF">2022-09-02T00:30:41Z</dcterms:created>
  <dcterms:modified xsi:type="dcterms:W3CDTF">2023-03-06T04:03:13Z</dcterms:modified>
</cp:coreProperties>
</file>